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16.jp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0" r:id="rId2"/>
  </p:sldMasterIdLst>
  <p:notesMasterIdLst>
    <p:notesMasterId r:id="rId44"/>
  </p:notesMasterIdLst>
  <p:sldIdLst>
    <p:sldId id="699" r:id="rId3"/>
    <p:sldId id="700" r:id="rId4"/>
    <p:sldId id="701" r:id="rId5"/>
    <p:sldId id="2076138341" r:id="rId6"/>
    <p:sldId id="258" r:id="rId7"/>
    <p:sldId id="2076138346" r:id="rId8"/>
    <p:sldId id="2076138285" r:id="rId9"/>
    <p:sldId id="2076138353" r:id="rId10"/>
    <p:sldId id="2076138342" r:id="rId11"/>
    <p:sldId id="317" r:id="rId12"/>
    <p:sldId id="318" r:id="rId13"/>
    <p:sldId id="319" r:id="rId14"/>
    <p:sldId id="2076138347" r:id="rId15"/>
    <p:sldId id="2076138348" r:id="rId16"/>
    <p:sldId id="11931" r:id="rId17"/>
    <p:sldId id="2076138343" r:id="rId18"/>
    <p:sldId id="305" r:id="rId19"/>
    <p:sldId id="2076138349" r:id="rId20"/>
    <p:sldId id="11916" r:id="rId21"/>
    <p:sldId id="10038" r:id="rId22"/>
    <p:sldId id="2076137315" r:id="rId23"/>
    <p:sldId id="2076138287" r:id="rId24"/>
    <p:sldId id="4395" r:id="rId25"/>
    <p:sldId id="2076138350" r:id="rId26"/>
    <p:sldId id="2076138356" r:id="rId27"/>
    <p:sldId id="2076138351" r:id="rId28"/>
    <p:sldId id="11915" r:id="rId29"/>
    <p:sldId id="348" r:id="rId30"/>
    <p:sldId id="2076138352" r:id="rId31"/>
    <p:sldId id="2076138357" r:id="rId32"/>
    <p:sldId id="2076138354" r:id="rId33"/>
    <p:sldId id="2076138358" r:id="rId34"/>
    <p:sldId id="11917" r:id="rId35"/>
    <p:sldId id="331" r:id="rId36"/>
    <p:sldId id="334" r:id="rId37"/>
    <p:sldId id="2076138335" r:id="rId38"/>
    <p:sldId id="2076138359" r:id="rId39"/>
    <p:sldId id="2076138361" r:id="rId40"/>
    <p:sldId id="2076138362" r:id="rId41"/>
    <p:sldId id="506" r:id="rId42"/>
    <p:sldId id="2076138363" r:id="rId43"/>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ithya Vedavyas Jorrigala"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36A6F4-CFB2-DCA4-C678-168403534F04}" v="8" dt="2021-08-04T11:10:44.803"/>
    <p1510:client id="{1C8DA298-8EDB-F1FE-97F3-54C5234FFB3A}" v="2" dt="2021-08-05T05:08:08.396"/>
    <p1510:client id="{C268599C-A711-738E-7A3D-F8C7E6740A02}" v="76" dt="2021-08-04T10:09:06.186"/>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02"/>
  </p:normalViewPr>
  <p:slideViewPr>
    <p:cSldViewPr>
      <p:cViewPr varScale="1">
        <p:scale>
          <a:sx n="66" d="100"/>
          <a:sy n="66" d="100"/>
        </p:scale>
        <p:origin x="876" y="6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diagrams/_rels/data1.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image" Target="../media/image45.svg"/><Relationship Id="rId16" Type="http://schemas.openxmlformats.org/officeDocument/2006/relationships/image" Target="../media/image59.svg"/><Relationship Id="rId1" Type="http://schemas.openxmlformats.org/officeDocument/2006/relationships/image" Target="../media/image44.png"/><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image" Target="../media/image45.svg"/><Relationship Id="rId16" Type="http://schemas.openxmlformats.org/officeDocument/2006/relationships/image" Target="../media/image59.svg"/><Relationship Id="rId1" Type="http://schemas.openxmlformats.org/officeDocument/2006/relationships/image" Target="../media/image44.png"/><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svg"/></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841105-FB57-4BC7-B0CB-C50598A4FE9F}" type="doc">
      <dgm:prSet loTypeId="urn:microsoft.com/office/officeart/2018/2/layout/IconCircleList" loCatId="icon" qsTypeId="urn:microsoft.com/office/officeart/2005/8/quickstyle/simple4" qsCatId="simple" csTypeId="urn:microsoft.com/office/officeart/2005/8/colors/accent4_2" csCatId="accent4" phldr="1"/>
      <dgm:spPr/>
      <dgm:t>
        <a:bodyPr/>
        <a:lstStyle/>
        <a:p>
          <a:endParaRPr lang="en-US"/>
        </a:p>
      </dgm:t>
    </dgm:pt>
    <dgm:pt modelId="{EDD69FD5-9A50-4CC7-AD0C-9E71B41EB8D8}">
      <dgm:prSet custT="1"/>
      <dgm:spPr/>
      <dgm:t>
        <a:bodyPr/>
        <a:lstStyle/>
        <a:p>
          <a:pPr>
            <a:lnSpc>
              <a:spcPct val="100000"/>
            </a:lnSpc>
          </a:pPr>
          <a:r>
            <a:rPr lang="en-US" sz="1600"/>
            <a:t>Handle upserts, updates, deletes on sql sinks</a:t>
          </a:r>
        </a:p>
      </dgm:t>
    </dgm:pt>
    <dgm:pt modelId="{AB96607E-6F0E-40E6-98D8-91F1CE6F14B2}" type="parTrans" cxnId="{9D379F97-8B25-4B80-8BB9-DF99020B2F0C}">
      <dgm:prSet/>
      <dgm:spPr/>
      <dgm:t>
        <a:bodyPr/>
        <a:lstStyle/>
        <a:p>
          <a:endParaRPr lang="en-US" sz="2400"/>
        </a:p>
      </dgm:t>
    </dgm:pt>
    <dgm:pt modelId="{09ADC6B2-9E2E-4A53-80EE-219E3D01A822}" type="sibTrans" cxnId="{9D379F97-8B25-4B80-8BB9-DF99020B2F0C}">
      <dgm:prSet/>
      <dgm:spPr/>
      <dgm:t>
        <a:bodyPr/>
        <a:lstStyle/>
        <a:p>
          <a:pPr>
            <a:lnSpc>
              <a:spcPct val="100000"/>
            </a:lnSpc>
          </a:pPr>
          <a:endParaRPr lang="en-US" sz="2400"/>
        </a:p>
      </dgm:t>
    </dgm:pt>
    <dgm:pt modelId="{1E290341-466D-4359-A2C2-12A4481C1FB9}">
      <dgm:prSet custT="1"/>
      <dgm:spPr/>
      <dgm:t>
        <a:bodyPr/>
        <a:lstStyle/>
        <a:p>
          <a:pPr>
            <a:lnSpc>
              <a:spcPct val="100000"/>
            </a:lnSpc>
          </a:pPr>
          <a:r>
            <a:rPr lang="en-US" sz="1600"/>
            <a:t>Add new partition methods</a:t>
          </a:r>
        </a:p>
      </dgm:t>
    </dgm:pt>
    <dgm:pt modelId="{2004607F-254A-4CEE-BCE6-C667D90E307D}" type="parTrans" cxnId="{CDFE2075-9BEB-4A08-9B3C-D439D4768845}">
      <dgm:prSet/>
      <dgm:spPr/>
      <dgm:t>
        <a:bodyPr/>
        <a:lstStyle/>
        <a:p>
          <a:endParaRPr lang="en-US" sz="2400"/>
        </a:p>
      </dgm:t>
    </dgm:pt>
    <dgm:pt modelId="{CB0C7D36-60D9-4ABE-87D0-605DDF39BB9A}" type="sibTrans" cxnId="{CDFE2075-9BEB-4A08-9B3C-D439D4768845}">
      <dgm:prSet/>
      <dgm:spPr/>
      <dgm:t>
        <a:bodyPr/>
        <a:lstStyle/>
        <a:p>
          <a:pPr>
            <a:lnSpc>
              <a:spcPct val="100000"/>
            </a:lnSpc>
          </a:pPr>
          <a:endParaRPr lang="en-US" sz="2400"/>
        </a:p>
      </dgm:t>
    </dgm:pt>
    <dgm:pt modelId="{CFD5CF11-E76A-453F-AC8B-89F6E9CFD06A}">
      <dgm:prSet custT="1"/>
      <dgm:spPr/>
      <dgm:t>
        <a:bodyPr/>
        <a:lstStyle/>
        <a:p>
          <a:pPr>
            <a:lnSpc>
              <a:spcPct val="100000"/>
            </a:lnSpc>
          </a:pPr>
          <a:r>
            <a:rPr lang="en-US" sz="1600"/>
            <a:t>Add schema drift support</a:t>
          </a:r>
        </a:p>
      </dgm:t>
    </dgm:pt>
    <dgm:pt modelId="{C56FF46E-C4A9-4952-98C8-2AE3E2772555}" type="parTrans" cxnId="{63A48F76-25D4-4645-889C-27E006461680}">
      <dgm:prSet/>
      <dgm:spPr/>
      <dgm:t>
        <a:bodyPr/>
        <a:lstStyle/>
        <a:p>
          <a:endParaRPr lang="en-US" sz="2400"/>
        </a:p>
      </dgm:t>
    </dgm:pt>
    <dgm:pt modelId="{91D133A8-DF7E-4672-A952-063D1D9C02E4}" type="sibTrans" cxnId="{63A48F76-25D4-4645-889C-27E006461680}">
      <dgm:prSet/>
      <dgm:spPr/>
      <dgm:t>
        <a:bodyPr/>
        <a:lstStyle/>
        <a:p>
          <a:pPr>
            <a:lnSpc>
              <a:spcPct val="100000"/>
            </a:lnSpc>
          </a:pPr>
          <a:endParaRPr lang="en-US" sz="2400"/>
        </a:p>
      </dgm:t>
    </dgm:pt>
    <dgm:pt modelId="{9C39344E-FD5B-44A2-8393-99CB3F855C5C}">
      <dgm:prSet custT="1"/>
      <dgm:spPr/>
      <dgm:t>
        <a:bodyPr/>
        <a:lstStyle/>
        <a:p>
          <a:pPr>
            <a:lnSpc>
              <a:spcPct val="100000"/>
            </a:lnSpc>
          </a:pPr>
          <a:r>
            <a:rPr lang="en-US" sz="1600"/>
            <a:t>Add file handling (move files after read, write files to file names described in rows etc)</a:t>
          </a:r>
        </a:p>
      </dgm:t>
    </dgm:pt>
    <dgm:pt modelId="{1F3E78BF-942D-49B7-884F-8E114B34980F}" type="parTrans" cxnId="{47440FCC-830D-4A97-9A5C-AE8A7807C806}">
      <dgm:prSet/>
      <dgm:spPr/>
      <dgm:t>
        <a:bodyPr/>
        <a:lstStyle/>
        <a:p>
          <a:endParaRPr lang="en-US" sz="2400"/>
        </a:p>
      </dgm:t>
    </dgm:pt>
    <dgm:pt modelId="{4EAC5E3E-3468-4375-9E94-58E095D3D607}" type="sibTrans" cxnId="{47440FCC-830D-4A97-9A5C-AE8A7807C806}">
      <dgm:prSet/>
      <dgm:spPr/>
      <dgm:t>
        <a:bodyPr/>
        <a:lstStyle/>
        <a:p>
          <a:pPr>
            <a:lnSpc>
              <a:spcPct val="100000"/>
            </a:lnSpc>
          </a:pPr>
          <a:endParaRPr lang="en-US" sz="2400"/>
        </a:p>
      </dgm:t>
    </dgm:pt>
    <dgm:pt modelId="{7872E72B-6BA7-4274-B5FF-C5DE9847C785}">
      <dgm:prSet custT="1"/>
      <dgm:spPr/>
      <dgm:t>
        <a:bodyPr/>
        <a:lstStyle/>
        <a:p>
          <a:pPr>
            <a:lnSpc>
              <a:spcPct val="100000"/>
            </a:lnSpc>
          </a:pPr>
          <a:r>
            <a:rPr lang="en-US" sz="1600"/>
            <a:t>New inventory of functions (for e.g Hash functions for row comparison)</a:t>
          </a:r>
        </a:p>
      </dgm:t>
    </dgm:pt>
    <dgm:pt modelId="{8497E9CD-E805-46A5-9124-9087C979A485}" type="parTrans" cxnId="{1CF3645F-898C-4D76-8B9D-A43F0F30D34F}">
      <dgm:prSet/>
      <dgm:spPr/>
      <dgm:t>
        <a:bodyPr/>
        <a:lstStyle/>
        <a:p>
          <a:endParaRPr lang="en-US" sz="2400"/>
        </a:p>
      </dgm:t>
    </dgm:pt>
    <dgm:pt modelId="{4D404E51-4510-4872-93A4-6B6E7A605FCF}" type="sibTrans" cxnId="{1CF3645F-898C-4D76-8B9D-A43F0F30D34F}">
      <dgm:prSet/>
      <dgm:spPr/>
      <dgm:t>
        <a:bodyPr/>
        <a:lstStyle/>
        <a:p>
          <a:pPr>
            <a:lnSpc>
              <a:spcPct val="100000"/>
            </a:lnSpc>
          </a:pPr>
          <a:endParaRPr lang="en-US" sz="2400"/>
        </a:p>
      </dgm:t>
    </dgm:pt>
    <dgm:pt modelId="{68DD02E8-73FB-4C4C-A70B-C6BB10C00876}">
      <dgm:prSet custT="1"/>
      <dgm:spPr/>
      <dgm:t>
        <a:bodyPr/>
        <a:lstStyle/>
        <a:p>
          <a:pPr>
            <a:lnSpc>
              <a:spcPct val="100000"/>
            </a:lnSpc>
          </a:pPr>
          <a:r>
            <a:rPr lang="en-US" sz="1600"/>
            <a:t>Commonly used ETL patterns(Sequence generator/Lookup transformation/SCD…)</a:t>
          </a:r>
        </a:p>
      </dgm:t>
    </dgm:pt>
    <dgm:pt modelId="{77B3C3D1-C4CE-4154-A7D1-9BC637013E5B}" type="parTrans" cxnId="{D39F947D-1F09-4F14-B1DA-E5BA09251110}">
      <dgm:prSet/>
      <dgm:spPr/>
      <dgm:t>
        <a:bodyPr/>
        <a:lstStyle/>
        <a:p>
          <a:endParaRPr lang="en-US" sz="2400"/>
        </a:p>
      </dgm:t>
    </dgm:pt>
    <dgm:pt modelId="{4E15FC6A-A621-46F9-B662-21F17E319D3D}" type="sibTrans" cxnId="{D39F947D-1F09-4F14-B1DA-E5BA09251110}">
      <dgm:prSet/>
      <dgm:spPr/>
      <dgm:t>
        <a:bodyPr/>
        <a:lstStyle/>
        <a:p>
          <a:pPr>
            <a:lnSpc>
              <a:spcPct val="100000"/>
            </a:lnSpc>
          </a:pPr>
          <a:endParaRPr lang="en-US" sz="2400"/>
        </a:p>
      </dgm:t>
    </dgm:pt>
    <dgm:pt modelId="{5E327FD0-3D86-4B87-9EE5-56969AD17339}">
      <dgm:prSet custT="1"/>
      <dgm:spPr/>
      <dgm:t>
        <a:bodyPr/>
        <a:lstStyle/>
        <a:p>
          <a:pPr>
            <a:lnSpc>
              <a:spcPct val="100000"/>
            </a:lnSpc>
          </a:pPr>
          <a:r>
            <a:rPr lang="en-US" sz="1600"/>
            <a:t>Data lineage – Capturing sink column lineage &amp; impact analysis(invaluable if this is for enterprise deployment)</a:t>
          </a:r>
        </a:p>
      </dgm:t>
    </dgm:pt>
    <dgm:pt modelId="{45C99F7E-8FE6-4E01-A0B2-B104D6C41A88}" type="parTrans" cxnId="{767E63B6-7E60-469C-91FA-A6E1EA8A828A}">
      <dgm:prSet/>
      <dgm:spPr/>
      <dgm:t>
        <a:bodyPr/>
        <a:lstStyle/>
        <a:p>
          <a:endParaRPr lang="en-US" sz="2400"/>
        </a:p>
      </dgm:t>
    </dgm:pt>
    <dgm:pt modelId="{CDB66E66-D5B7-4BAF-A25C-809F28652B0A}" type="sibTrans" cxnId="{767E63B6-7E60-469C-91FA-A6E1EA8A828A}">
      <dgm:prSet/>
      <dgm:spPr/>
      <dgm:t>
        <a:bodyPr/>
        <a:lstStyle/>
        <a:p>
          <a:pPr>
            <a:lnSpc>
              <a:spcPct val="100000"/>
            </a:lnSpc>
          </a:pPr>
          <a:endParaRPr lang="en-US" sz="2400"/>
        </a:p>
      </dgm:t>
    </dgm:pt>
    <dgm:pt modelId="{44122DDA-AD32-4BEC-B85B-7B8A6F3EF57D}">
      <dgm:prSet custT="1"/>
      <dgm:spPr/>
      <dgm:t>
        <a:bodyPr/>
        <a:lstStyle/>
        <a:p>
          <a:pPr>
            <a:lnSpc>
              <a:spcPct val="100000"/>
            </a:lnSpc>
          </a:pPr>
          <a:r>
            <a:rPr lang="en-US" sz="1600"/>
            <a:t>Implement commonly used ETL patterns as templates(SCD Type1, Type2, Data Vault)</a:t>
          </a:r>
        </a:p>
      </dgm:t>
    </dgm:pt>
    <dgm:pt modelId="{288C8F71-32CD-4870-81CB-5A904D6607F9}" type="parTrans" cxnId="{D63CCB46-9152-4AC1-AC60-075298F4D08D}">
      <dgm:prSet/>
      <dgm:spPr/>
      <dgm:t>
        <a:bodyPr/>
        <a:lstStyle/>
        <a:p>
          <a:endParaRPr lang="en-US" sz="2400"/>
        </a:p>
      </dgm:t>
    </dgm:pt>
    <dgm:pt modelId="{DDFC48E6-A235-4241-B55E-1F1A14C838F2}" type="sibTrans" cxnId="{D63CCB46-9152-4AC1-AC60-075298F4D08D}">
      <dgm:prSet/>
      <dgm:spPr/>
      <dgm:t>
        <a:bodyPr/>
        <a:lstStyle/>
        <a:p>
          <a:endParaRPr lang="en-US" sz="2400"/>
        </a:p>
      </dgm:t>
    </dgm:pt>
    <dgm:pt modelId="{80C7AD6A-FCF7-443D-A824-ECA12A388187}" type="pres">
      <dgm:prSet presAssocID="{A0841105-FB57-4BC7-B0CB-C50598A4FE9F}" presName="root" presStyleCnt="0">
        <dgm:presLayoutVars>
          <dgm:dir/>
          <dgm:resizeHandles val="exact"/>
        </dgm:presLayoutVars>
      </dgm:prSet>
      <dgm:spPr/>
    </dgm:pt>
    <dgm:pt modelId="{BD414359-7EEA-40F1-B99C-35A249D0561B}" type="pres">
      <dgm:prSet presAssocID="{A0841105-FB57-4BC7-B0CB-C50598A4FE9F}" presName="container" presStyleCnt="0">
        <dgm:presLayoutVars>
          <dgm:dir/>
          <dgm:resizeHandles val="exact"/>
        </dgm:presLayoutVars>
      </dgm:prSet>
      <dgm:spPr/>
    </dgm:pt>
    <dgm:pt modelId="{3E49381A-F6B7-482B-B0BB-423FDC088E9F}" type="pres">
      <dgm:prSet presAssocID="{EDD69FD5-9A50-4CC7-AD0C-9E71B41EB8D8}" presName="compNode" presStyleCnt="0"/>
      <dgm:spPr/>
    </dgm:pt>
    <dgm:pt modelId="{774D311A-0B6B-4115-8084-62FBAA2DB007}" type="pres">
      <dgm:prSet presAssocID="{EDD69FD5-9A50-4CC7-AD0C-9E71B41EB8D8}" presName="iconBgRect" presStyleLbl="bgShp" presStyleIdx="0" presStyleCnt="8"/>
      <dgm:spPr/>
    </dgm:pt>
    <dgm:pt modelId="{0EC45604-BE2B-4BFE-B2BF-B1445E186033}" type="pres">
      <dgm:prSet presAssocID="{EDD69FD5-9A50-4CC7-AD0C-9E71B41EB8D8}"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lete Table"/>
        </a:ext>
      </dgm:extLst>
    </dgm:pt>
    <dgm:pt modelId="{3FADE34F-54C3-448C-BDC8-AD41C97B4D2C}" type="pres">
      <dgm:prSet presAssocID="{EDD69FD5-9A50-4CC7-AD0C-9E71B41EB8D8}" presName="spaceRect" presStyleCnt="0"/>
      <dgm:spPr/>
    </dgm:pt>
    <dgm:pt modelId="{B2059BE1-8D45-45F3-B1FA-03001684DA8E}" type="pres">
      <dgm:prSet presAssocID="{EDD69FD5-9A50-4CC7-AD0C-9E71B41EB8D8}" presName="textRect" presStyleLbl="revTx" presStyleIdx="0" presStyleCnt="8">
        <dgm:presLayoutVars>
          <dgm:chMax val="1"/>
          <dgm:chPref val="1"/>
        </dgm:presLayoutVars>
      </dgm:prSet>
      <dgm:spPr/>
    </dgm:pt>
    <dgm:pt modelId="{53997737-84E3-4185-B7DA-328DC79DD1F2}" type="pres">
      <dgm:prSet presAssocID="{09ADC6B2-9E2E-4A53-80EE-219E3D01A822}" presName="sibTrans" presStyleLbl="sibTrans2D1" presStyleIdx="0" presStyleCnt="0"/>
      <dgm:spPr/>
    </dgm:pt>
    <dgm:pt modelId="{1FAFB9BB-9C04-4CC0-B9B8-A41CDC7C10B2}" type="pres">
      <dgm:prSet presAssocID="{1E290341-466D-4359-A2C2-12A4481C1FB9}" presName="compNode" presStyleCnt="0"/>
      <dgm:spPr/>
    </dgm:pt>
    <dgm:pt modelId="{A5060776-7667-450E-9E7E-5927C580E07A}" type="pres">
      <dgm:prSet presAssocID="{1E290341-466D-4359-A2C2-12A4481C1FB9}" presName="iconBgRect" presStyleLbl="bgShp" presStyleIdx="1" presStyleCnt="8"/>
      <dgm:spPr/>
    </dgm:pt>
    <dgm:pt modelId="{B59AC859-BA97-4142-AF5A-184674D55B21}" type="pres">
      <dgm:prSet presAssocID="{1E290341-466D-4359-A2C2-12A4481C1FB9}"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vices"/>
        </a:ext>
      </dgm:extLst>
    </dgm:pt>
    <dgm:pt modelId="{F01CE751-94C9-4D60-AF6F-D1BD0DA4E6BB}" type="pres">
      <dgm:prSet presAssocID="{1E290341-466D-4359-A2C2-12A4481C1FB9}" presName="spaceRect" presStyleCnt="0"/>
      <dgm:spPr/>
    </dgm:pt>
    <dgm:pt modelId="{DE692C81-A917-498C-BBA5-5F0D793E99EE}" type="pres">
      <dgm:prSet presAssocID="{1E290341-466D-4359-A2C2-12A4481C1FB9}" presName="textRect" presStyleLbl="revTx" presStyleIdx="1" presStyleCnt="8">
        <dgm:presLayoutVars>
          <dgm:chMax val="1"/>
          <dgm:chPref val="1"/>
        </dgm:presLayoutVars>
      </dgm:prSet>
      <dgm:spPr/>
    </dgm:pt>
    <dgm:pt modelId="{17B67B80-E0CD-4B06-B165-FB8543823E8D}" type="pres">
      <dgm:prSet presAssocID="{CB0C7D36-60D9-4ABE-87D0-605DDF39BB9A}" presName="sibTrans" presStyleLbl="sibTrans2D1" presStyleIdx="0" presStyleCnt="0"/>
      <dgm:spPr/>
    </dgm:pt>
    <dgm:pt modelId="{5C1CA7D5-7277-4A0F-AF31-121C7332E590}" type="pres">
      <dgm:prSet presAssocID="{CFD5CF11-E76A-453F-AC8B-89F6E9CFD06A}" presName="compNode" presStyleCnt="0"/>
      <dgm:spPr/>
    </dgm:pt>
    <dgm:pt modelId="{CB7E00D7-BC6A-4541-B468-2C6B6021C8CB}" type="pres">
      <dgm:prSet presAssocID="{CFD5CF11-E76A-453F-AC8B-89F6E9CFD06A}" presName="iconBgRect" presStyleLbl="bgShp" presStyleIdx="2" presStyleCnt="8"/>
      <dgm:spPr/>
    </dgm:pt>
    <dgm:pt modelId="{A209A9B1-7A16-4811-BED9-3B14A0C58A19}" type="pres">
      <dgm:prSet presAssocID="{CFD5CF11-E76A-453F-AC8B-89F6E9CFD06A}"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330EA91F-0AA7-4195-A40B-8A31D9D8E64A}" type="pres">
      <dgm:prSet presAssocID="{CFD5CF11-E76A-453F-AC8B-89F6E9CFD06A}" presName="spaceRect" presStyleCnt="0"/>
      <dgm:spPr/>
    </dgm:pt>
    <dgm:pt modelId="{C20D1FD9-ADA2-4672-BFCE-E0613269F513}" type="pres">
      <dgm:prSet presAssocID="{CFD5CF11-E76A-453F-AC8B-89F6E9CFD06A}" presName="textRect" presStyleLbl="revTx" presStyleIdx="2" presStyleCnt="8">
        <dgm:presLayoutVars>
          <dgm:chMax val="1"/>
          <dgm:chPref val="1"/>
        </dgm:presLayoutVars>
      </dgm:prSet>
      <dgm:spPr/>
    </dgm:pt>
    <dgm:pt modelId="{C23AE341-63AE-454B-9CB0-88BC14595DD7}" type="pres">
      <dgm:prSet presAssocID="{91D133A8-DF7E-4672-A952-063D1D9C02E4}" presName="sibTrans" presStyleLbl="sibTrans2D1" presStyleIdx="0" presStyleCnt="0"/>
      <dgm:spPr/>
    </dgm:pt>
    <dgm:pt modelId="{F07C3CCF-AF28-4C50-A781-6E8AA844E2B8}" type="pres">
      <dgm:prSet presAssocID="{9C39344E-FD5B-44A2-8393-99CB3F855C5C}" presName="compNode" presStyleCnt="0"/>
      <dgm:spPr/>
    </dgm:pt>
    <dgm:pt modelId="{AA427A13-E309-474D-908E-E0B3F35C4D13}" type="pres">
      <dgm:prSet presAssocID="{9C39344E-FD5B-44A2-8393-99CB3F855C5C}" presName="iconBgRect" presStyleLbl="bgShp" presStyleIdx="3" presStyleCnt="8"/>
      <dgm:spPr/>
    </dgm:pt>
    <dgm:pt modelId="{B6189B64-1C0B-47F2-AF00-DF4742BFBA15}" type="pres">
      <dgm:prSet presAssocID="{9C39344E-FD5B-44A2-8393-99CB3F855C5C}"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py"/>
        </a:ext>
      </dgm:extLst>
    </dgm:pt>
    <dgm:pt modelId="{0BCA88A0-544B-4F71-AE9A-F0F471685DB0}" type="pres">
      <dgm:prSet presAssocID="{9C39344E-FD5B-44A2-8393-99CB3F855C5C}" presName="spaceRect" presStyleCnt="0"/>
      <dgm:spPr/>
    </dgm:pt>
    <dgm:pt modelId="{1C1E2FB9-9B4A-4016-883F-5BA7FA8B95EF}" type="pres">
      <dgm:prSet presAssocID="{9C39344E-FD5B-44A2-8393-99CB3F855C5C}" presName="textRect" presStyleLbl="revTx" presStyleIdx="3" presStyleCnt="8">
        <dgm:presLayoutVars>
          <dgm:chMax val="1"/>
          <dgm:chPref val="1"/>
        </dgm:presLayoutVars>
      </dgm:prSet>
      <dgm:spPr/>
    </dgm:pt>
    <dgm:pt modelId="{4514EFC8-2838-4E0B-84AF-7ED28C69F810}" type="pres">
      <dgm:prSet presAssocID="{4EAC5E3E-3468-4375-9E94-58E095D3D607}" presName="sibTrans" presStyleLbl="sibTrans2D1" presStyleIdx="0" presStyleCnt="0"/>
      <dgm:spPr/>
    </dgm:pt>
    <dgm:pt modelId="{D4718F65-D143-4595-B813-9F64A423CF2C}" type="pres">
      <dgm:prSet presAssocID="{7872E72B-6BA7-4274-B5FF-C5DE9847C785}" presName="compNode" presStyleCnt="0"/>
      <dgm:spPr/>
    </dgm:pt>
    <dgm:pt modelId="{9606C723-3476-48FA-9509-260E98D77033}" type="pres">
      <dgm:prSet presAssocID="{7872E72B-6BA7-4274-B5FF-C5DE9847C785}" presName="iconBgRect" presStyleLbl="bgShp" presStyleIdx="4" presStyleCnt="8"/>
      <dgm:spPr/>
    </dgm:pt>
    <dgm:pt modelId="{C4C6537B-C84B-4E7F-80C7-3605B8BE0875}" type="pres">
      <dgm:prSet presAssocID="{7872E72B-6BA7-4274-B5FF-C5DE9847C785}"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aste"/>
        </a:ext>
      </dgm:extLst>
    </dgm:pt>
    <dgm:pt modelId="{DBDE9482-8636-4312-BC19-4D5E4E5818C4}" type="pres">
      <dgm:prSet presAssocID="{7872E72B-6BA7-4274-B5FF-C5DE9847C785}" presName="spaceRect" presStyleCnt="0"/>
      <dgm:spPr/>
    </dgm:pt>
    <dgm:pt modelId="{C223804C-3941-4C18-86C1-50BDB865CFD8}" type="pres">
      <dgm:prSet presAssocID="{7872E72B-6BA7-4274-B5FF-C5DE9847C785}" presName="textRect" presStyleLbl="revTx" presStyleIdx="4" presStyleCnt="8">
        <dgm:presLayoutVars>
          <dgm:chMax val="1"/>
          <dgm:chPref val="1"/>
        </dgm:presLayoutVars>
      </dgm:prSet>
      <dgm:spPr/>
    </dgm:pt>
    <dgm:pt modelId="{5CEECD87-957A-41C7-87D2-26A375B8F827}" type="pres">
      <dgm:prSet presAssocID="{4D404E51-4510-4872-93A4-6B6E7A605FCF}" presName="sibTrans" presStyleLbl="sibTrans2D1" presStyleIdx="0" presStyleCnt="0"/>
      <dgm:spPr/>
    </dgm:pt>
    <dgm:pt modelId="{182C83FE-56B9-44E7-83B1-34530EB8F178}" type="pres">
      <dgm:prSet presAssocID="{68DD02E8-73FB-4C4C-A70B-C6BB10C00876}" presName="compNode" presStyleCnt="0"/>
      <dgm:spPr/>
    </dgm:pt>
    <dgm:pt modelId="{D3A050B0-D875-4449-8FCF-69249291952B}" type="pres">
      <dgm:prSet presAssocID="{68DD02E8-73FB-4C4C-A70B-C6BB10C00876}" presName="iconBgRect" presStyleLbl="bgShp" presStyleIdx="5" presStyleCnt="8"/>
      <dgm:spPr/>
    </dgm:pt>
    <dgm:pt modelId="{4E830FBC-37D6-4EFC-8103-C7261A5D2698}" type="pres">
      <dgm:prSet presAssocID="{68DD02E8-73FB-4C4C-A70B-C6BB10C00876}"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QR Code"/>
        </a:ext>
      </dgm:extLst>
    </dgm:pt>
    <dgm:pt modelId="{A35C0288-D76A-4676-B338-9D6572B4E162}" type="pres">
      <dgm:prSet presAssocID="{68DD02E8-73FB-4C4C-A70B-C6BB10C00876}" presName="spaceRect" presStyleCnt="0"/>
      <dgm:spPr/>
    </dgm:pt>
    <dgm:pt modelId="{731A2D5E-8678-4238-86EB-9FCC03B1074B}" type="pres">
      <dgm:prSet presAssocID="{68DD02E8-73FB-4C4C-A70B-C6BB10C00876}" presName="textRect" presStyleLbl="revTx" presStyleIdx="5" presStyleCnt="8">
        <dgm:presLayoutVars>
          <dgm:chMax val="1"/>
          <dgm:chPref val="1"/>
        </dgm:presLayoutVars>
      </dgm:prSet>
      <dgm:spPr/>
    </dgm:pt>
    <dgm:pt modelId="{E23DDD46-CE3D-4622-AB39-E41DBBA39B3A}" type="pres">
      <dgm:prSet presAssocID="{4E15FC6A-A621-46F9-B662-21F17E319D3D}" presName="sibTrans" presStyleLbl="sibTrans2D1" presStyleIdx="0" presStyleCnt="0"/>
      <dgm:spPr/>
    </dgm:pt>
    <dgm:pt modelId="{A4C5C088-56C1-4FFE-8CB8-B10222C61195}" type="pres">
      <dgm:prSet presAssocID="{5E327FD0-3D86-4B87-9EE5-56969AD17339}" presName="compNode" presStyleCnt="0"/>
      <dgm:spPr/>
    </dgm:pt>
    <dgm:pt modelId="{E4C96D0C-6E9B-4F6B-9C62-12B265A0CC4D}" type="pres">
      <dgm:prSet presAssocID="{5E327FD0-3D86-4B87-9EE5-56969AD17339}" presName="iconBgRect" presStyleLbl="bgShp" presStyleIdx="6" presStyleCnt="8"/>
      <dgm:spPr/>
    </dgm:pt>
    <dgm:pt modelId="{96464C61-AA9E-490D-B5AE-5D0112D7FD84}" type="pres">
      <dgm:prSet presAssocID="{5E327FD0-3D86-4B87-9EE5-56969AD17339}"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Deploy"/>
        </a:ext>
      </dgm:extLst>
    </dgm:pt>
    <dgm:pt modelId="{40CBF2CD-C3BE-449B-8407-F7BBE9461169}" type="pres">
      <dgm:prSet presAssocID="{5E327FD0-3D86-4B87-9EE5-56969AD17339}" presName="spaceRect" presStyleCnt="0"/>
      <dgm:spPr/>
    </dgm:pt>
    <dgm:pt modelId="{47601EEC-2060-460B-A8A6-D692120DDE7E}" type="pres">
      <dgm:prSet presAssocID="{5E327FD0-3D86-4B87-9EE5-56969AD17339}" presName="textRect" presStyleLbl="revTx" presStyleIdx="6" presStyleCnt="8">
        <dgm:presLayoutVars>
          <dgm:chMax val="1"/>
          <dgm:chPref val="1"/>
        </dgm:presLayoutVars>
      </dgm:prSet>
      <dgm:spPr/>
    </dgm:pt>
    <dgm:pt modelId="{2C5332F5-1A4A-41C3-9230-98465D2DB5CF}" type="pres">
      <dgm:prSet presAssocID="{CDB66E66-D5B7-4BAF-A25C-809F28652B0A}" presName="sibTrans" presStyleLbl="sibTrans2D1" presStyleIdx="0" presStyleCnt="0"/>
      <dgm:spPr/>
    </dgm:pt>
    <dgm:pt modelId="{E56408A4-9932-4370-9292-25348880732D}" type="pres">
      <dgm:prSet presAssocID="{44122DDA-AD32-4BEC-B85B-7B8A6F3EF57D}" presName="compNode" presStyleCnt="0"/>
      <dgm:spPr/>
    </dgm:pt>
    <dgm:pt modelId="{68AB75F4-8668-48FF-9070-686F86C2DBFF}" type="pres">
      <dgm:prSet presAssocID="{44122DDA-AD32-4BEC-B85B-7B8A6F3EF57D}" presName="iconBgRect" presStyleLbl="bgShp" presStyleIdx="7" presStyleCnt="8"/>
      <dgm:spPr/>
    </dgm:pt>
    <dgm:pt modelId="{259B6AB2-03D4-48A8-B649-AA6947A16D01}" type="pres">
      <dgm:prSet presAssocID="{44122DDA-AD32-4BEC-B85B-7B8A6F3EF57D}"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Laptop Secure"/>
        </a:ext>
      </dgm:extLst>
    </dgm:pt>
    <dgm:pt modelId="{39BB1BFA-1746-49FF-944C-84CA9585C227}" type="pres">
      <dgm:prSet presAssocID="{44122DDA-AD32-4BEC-B85B-7B8A6F3EF57D}" presName="spaceRect" presStyleCnt="0"/>
      <dgm:spPr/>
    </dgm:pt>
    <dgm:pt modelId="{5DC3DD7A-B96E-460B-A86C-FDA5F5C018C1}" type="pres">
      <dgm:prSet presAssocID="{44122DDA-AD32-4BEC-B85B-7B8A6F3EF57D}" presName="textRect" presStyleLbl="revTx" presStyleIdx="7" presStyleCnt="8">
        <dgm:presLayoutVars>
          <dgm:chMax val="1"/>
          <dgm:chPref val="1"/>
        </dgm:presLayoutVars>
      </dgm:prSet>
      <dgm:spPr/>
    </dgm:pt>
  </dgm:ptLst>
  <dgm:cxnLst>
    <dgm:cxn modelId="{DDAF5901-A2F6-4522-A1C6-69CBC0379E60}" type="presOf" srcId="{4D404E51-4510-4872-93A4-6B6E7A605FCF}" destId="{5CEECD87-957A-41C7-87D2-26A375B8F827}" srcOrd="0" destOrd="0" presId="urn:microsoft.com/office/officeart/2018/2/layout/IconCircleList"/>
    <dgm:cxn modelId="{055B1D14-1B8D-4C77-9649-8C2A4DFB84BD}" type="presOf" srcId="{4E15FC6A-A621-46F9-B662-21F17E319D3D}" destId="{E23DDD46-CE3D-4622-AB39-E41DBBA39B3A}" srcOrd="0" destOrd="0" presId="urn:microsoft.com/office/officeart/2018/2/layout/IconCircleList"/>
    <dgm:cxn modelId="{865D412C-1D64-4647-B9D9-DC41D684C111}" type="presOf" srcId="{5E327FD0-3D86-4B87-9EE5-56969AD17339}" destId="{47601EEC-2060-460B-A8A6-D692120DDE7E}" srcOrd="0" destOrd="0" presId="urn:microsoft.com/office/officeart/2018/2/layout/IconCircleList"/>
    <dgm:cxn modelId="{39E2732E-5F25-43BE-AB08-07218DB71B1F}" type="presOf" srcId="{CDB66E66-D5B7-4BAF-A25C-809F28652B0A}" destId="{2C5332F5-1A4A-41C3-9230-98465D2DB5CF}" srcOrd="0" destOrd="0" presId="urn:microsoft.com/office/officeart/2018/2/layout/IconCircleList"/>
    <dgm:cxn modelId="{7F0F245C-61C7-44D7-BB0F-D59070F0EAB4}" type="presOf" srcId="{91D133A8-DF7E-4672-A952-063D1D9C02E4}" destId="{C23AE341-63AE-454B-9CB0-88BC14595DD7}" srcOrd="0" destOrd="0" presId="urn:microsoft.com/office/officeart/2018/2/layout/IconCircleList"/>
    <dgm:cxn modelId="{1CF3645F-898C-4D76-8B9D-A43F0F30D34F}" srcId="{A0841105-FB57-4BC7-B0CB-C50598A4FE9F}" destId="{7872E72B-6BA7-4274-B5FF-C5DE9847C785}" srcOrd="4" destOrd="0" parTransId="{8497E9CD-E805-46A5-9124-9087C979A485}" sibTransId="{4D404E51-4510-4872-93A4-6B6E7A605FCF}"/>
    <dgm:cxn modelId="{D63CCB46-9152-4AC1-AC60-075298F4D08D}" srcId="{A0841105-FB57-4BC7-B0CB-C50598A4FE9F}" destId="{44122DDA-AD32-4BEC-B85B-7B8A6F3EF57D}" srcOrd="7" destOrd="0" parTransId="{288C8F71-32CD-4870-81CB-5A904D6607F9}" sibTransId="{DDFC48E6-A235-4241-B55E-1F1A14C838F2}"/>
    <dgm:cxn modelId="{CB0C276C-B4A1-4768-A917-9F119A8307EC}" type="presOf" srcId="{A0841105-FB57-4BC7-B0CB-C50598A4FE9F}" destId="{80C7AD6A-FCF7-443D-A824-ECA12A388187}" srcOrd="0" destOrd="0" presId="urn:microsoft.com/office/officeart/2018/2/layout/IconCircleList"/>
    <dgm:cxn modelId="{CEAE8970-48E0-4E67-8277-FD9026DD7BA3}" type="presOf" srcId="{7872E72B-6BA7-4274-B5FF-C5DE9847C785}" destId="{C223804C-3941-4C18-86C1-50BDB865CFD8}" srcOrd="0" destOrd="0" presId="urn:microsoft.com/office/officeart/2018/2/layout/IconCircleList"/>
    <dgm:cxn modelId="{CDFE2075-9BEB-4A08-9B3C-D439D4768845}" srcId="{A0841105-FB57-4BC7-B0CB-C50598A4FE9F}" destId="{1E290341-466D-4359-A2C2-12A4481C1FB9}" srcOrd="1" destOrd="0" parTransId="{2004607F-254A-4CEE-BCE6-C667D90E307D}" sibTransId="{CB0C7D36-60D9-4ABE-87D0-605DDF39BB9A}"/>
    <dgm:cxn modelId="{4F85D075-A302-4856-A5C7-000A767C585C}" type="presOf" srcId="{68DD02E8-73FB-4C4C-A70B-C6BB10C00876}" destId="{731A2D5E-8678-4238-86EB-9FCC03B1074B}" srcOrd="0" destOrd="0" presId="urn:microsoft.com/office/officeart/2018/2/layout/IconCircleList"/>
    <dgm:cxn modelId="{63A48F76-25D4-4645-889C-27E006461680}" srcId="{A0841105-FB57-4BC7-B0CB-C50598A4FE9F}" destId="{CFD5CF11-E76A-453F-AC8B-89F6E9CFD06A}" srcOrd="2" destOrd="0" parTransId="{C56FF46E-C4A9-4952-98C8-2AE3E2772555}" sibTransId="{91D133A8-DF7E-4672-A952-063D1D9C02E4}"/>
    <dgm:cxn modelId="{D39F947D-1F09-4F14-B1DA-E5BA09251110}" srcId="{A0841105-FB57-4BC7-B0CB-C50598A4FE9F}" destId="{68DD02E8-73FB-4C4C-A70B-C6BB10C00876}" srcOrd="5" destOrd="0" parTransId="{77B3C3D1-C4CE-4154-A7D1-9BC637013E5B}" sibTransId="{4E15FC6A-A621-46F9-B662-21F17E319D3D}"/>
    <dgm:cxn modelId="{9D379F97-8B25-4B80-8BB9-DF99020B2F0C}" srcId="{A0841105-FB57-4BC7-B0CB-C50598A4FE9F}" destId="{EDD69FD5-9A50-4CC7-AD0C-9E71B41EB8D8}" srcOrd="0" destOrd="0" parTransId="{AB96607E-6F0E-40E6-98D8-91F1CE6F14B2}" sibTransId="{09ADC6B2-9E2E-4A53-80EE-219E3D01A822}"/>
    <dgm:cxn modelId="{C05631A0-5F58-40A7-B04A-C9CBA8803384}" type="presOf" srcId="{EDD69FD5-9A50-4CC7-AD0C-9E71B41EB8D8}" destId="{B2059BE1-8D45-45F3-B1FA-03001684DA8E}" srcOrd="0" destOrd="0" presId="urn:microsoft.com/office/officeart/2018/2/layout/IconCircleList"/>
    <dgm:cxn modelId="{BB2BD4A3-F426-4BF4-906D-A6A5CD5E9E54}" type="presOf" srcId="{44122DDA-AD32-4BEC-B85B-7B8A6F3EF57D}" destId="{5DC3DD7A-B96E-460B-A86C-FDA5F5C018C1}" srcOrd="0" destOrd="0" presId="urn:microsoft.com/office/officeart/2018/2/layout/IconCircleList"/>
    <dgm:cxn modelId="{B488BAA8-3AE2-4856-BD98-BFEED5675703}" type="presOf" srcId="{CFD5CF11-E76A-453F-AC8B-89F6E9CFD06A}" destId="{C20D1FD9-ADA2-4672-BFCE-E0613269F513}" srcOrd="0" destOrd="0" presId="urn:microsoft.com/office/officeart/2018/2/layout/IconCircleList"/>
    <dgm:cxn modelId="{767E63B6-7E60-469C-91FA-A6E1EA8A828A}" srcId="{A0841105-FB57-4BC7-B0CB-C50598A4FE9F}" destId="{5E327FD0-3D86-4B87-9EE5-56969AD17339}" srcOrd="6" destOrd="0" parTransId="{45C99F7E-8FE6-4E01-A0B2-B104D6C41A88}" sibTransId="{CDB66E66-D5B7-4BAF-A25C-809F28652B0A}"/>
    <dgm:cxn modelId="{8DEB68BA-B5CC-4433-B2C8-F3A4DBDEA126}" type="presOf" srcId="{9C39344E-FD5B-44A2-8393-99CB3F855C5C}" destId="{1C1E2FB9-9B4A-4016-883F-5BA7FA8B95EF}" srcOrd="0" destOrd="0" presId="urn:microsoft.com/office/officeart/2018/2/layout/IconCircleList"/>
    <dgm:cxn modelId="{E79990C6-4522-49D1-945E-2E3A4AFEE9D8}" type="presOf" srcId="{09ADC6B2-9E2E-4A53-80EE-219E3D01A822}" destId="{53997737-84E3-4185-B7DA-328DC79DD1F2}" srcOrd="0" destOrd="0" presId="urn:microsoft.com/office/officeart/2018/2/layout/IconCircleList"/>
    <dgm:cxn modelId="{47440FCC-830D-4A97-9A5C-AE8A7807C806}" srcId="{A0841105-FB57-4BC7-B0CB-C50598A4FE9F}" destId="{9C39344E-FD5B-44A2-8393-99CB3F855C5C}" srcOrd="3" destOrd="0" parTransId="{1F3E78BF-942D-49B7-884F-8E114B34980F}" sibTransId="{4EAC5E3E-3468-4375-9E94-58E095D3D607}"/>
    <dgm:cxn modelId="{7E89D5D6-EB70-4D49-98FB-E7E518F111BE}" type="presOf" srcId="{CB0C7D36-60D9-4ABE-87D0-605DDF39BB9A}" destId="{17B67B80-E0CD-4B06-B165-FB8543823E8D}" srcOrd="0" destOrd="0" presId="urn:microsoft.com/office/officeart/2018/2/layout/IconCircleList"/>
    <dgm:cxn modelId="{839192E8-5C1B-480F-B635-11E1CD5B1E5E}" type="presOf" srcId="{4EAC5E3E-3468-4375-9E94-58E095D3D607}" destId="{4514EFC8-2838-4E0B-84AF-7ED28C69F810}" srcOrd="0" destOrd="0" presId="urn:microsoft.com/office/officeart/2018/2/layout/IconCircleList"/>
    <dgm:cxn modelId="{F4A07DEC-6C2A-4164-B006-AA99BAED96D0}" type="presOf" srcId="{1E290341-466D-4359-A2C2-12A4481C1FB9}" destId="{DE692C81-A917-498C-BBA5-5F0D793E99EE}" srcOrd="0" destOrd="0" presId="urn:microsoft.com/office/officeart/2018/2/layout/IconCircleList"/>
    <dgm:cxn modelId="{F5F12C8A-EAFA-4BE9-A875-438DEDC420DF}" type="presParOf" srcId="{80C7AD6A-FCF7-443D-A824-ECA12A388187}" destId="{BD414359-7EEA-40F1-B99C-35A249D0561B}" srcOrd="0" destOrd="0" presId="urn:microsoft.com/office/officeart/2018/2/layout/IconCircleList"/>
    <dgm:cxn modelId="{70D10032-7B6F-4D3E-9A14-345F6E6BCA7A}" type="presParOf" srcId="{BD414359-7EEA-40F1-B99C-35A249D0561B}" destId="{3E49381A-F6B7-482B-B0BB-423FDC088E9F}" srcOrd="0" destOrd="0" presId="urn:microsoft.com/office/officeart/2018/2/layout/IconCircleList"/>
    <dgm:cxn modelId="{74AF371E-0517-4E84-8367-C2A53564427B}" type="presParOf" srcId="{3E49381A-F6B7-482B-B0BB-423FDC088E9F}" destId="{774D311A-0B6B-4115-8084-62FBAA2DB007}" srcOrd="0" destOrd="0" presId="urn:microsoft.com/office/officeart/2018/2/layout/IconCircleList"/>
    <dgm:cxn modelId="{AE5B2DDF-BDC2-4CE7-8E93-FCBB93F07A24}" type="presParOf" srcId="{3E49381A-F6B7-482B-B0BB-423FDC088E9F}" destId="{0EC45604-BE2B-4BFE-B2BF-B1445E186033}" srcOrd="1" destOrd="0" presId="urn:microsoft.com/office/officeart/2018/2/layout/IconCircleList"/>
    <dgm:cxn modelId="{FFEA5C75-0F79-4C77-B3CB-6CDEE7F98790}" type="presParOf" srcId="{3E49381A-F6B7-482B-B0BB-423FDC088E9F}" destId="{3FADE34F-54C3-448C-BDC8-AD41C97B4D2C}" srcOrd="2" destOrd="0" presId="urn:microsoft.com/office/officeart/2018/2/layout/IconCircleList"/>
    <dgm:cxn modelId="{BFEDEEE9-315D-4072-8B2F-DCAAAEAB9A6A}" type="presParOf" srcId="{3E49381A-F6B7-482B-B0BB-423FDC088E9F}" destId="{B2059BE1-8D45-45F3-B1FA-03001684DA8E}" srcOrd="3" destOrd="0" presId="urn:microsoft.com/office/officeart/2018/2/layout/IconCircleList"/>
    <dgm:cxn modelId="{EDEA0FA1-77E2-477D-8A89-D45DDC82F1AC}" type="presParOf" srcId="{BD414359-7EEA-40F1-B99C-35A249D0561B}" destId="{53997737-84E3-4185-B7DA-328DC79DD1F2}" srcOrd="1" destOrd="0" presId="urn:microsoft.com/office/officeart/2018/2/layout/IconCircleList"/>
    <dgm:cxn modelId="{C79BBF2A-6EDB-4F23-B3C9-53E7620AB5FC}" type="presParOf" srcId="{BD414359-7EEA-40F1-B99C-35A249D0561B}" destId="{1FAFB9BB-9C04-4CC0-B9B8-A41CDC7C10B2}" srcOrd="2" destOrd="0" presId="urn:microsoft.com/office/officeart/2018/2/layout/IconCircleList"/>
    <dgm:cxn modelId="{11D0407E-91D6-474B-A056-B9B38EFCE020}" type="presParOf" srcId="{1FAFB9BB-9C04-4CC0-B9B8-A41CDC7C10B2}" destId="{A5060776-7667-450E-9E7E-5927C580E07A}" srcOrd="0" destOrd="0" presId="urn:microsoft.com/office/officeart/2018/2/layout/IconCircleList"/>
    <dgm:cxn modelId="{E9280FFF-79E9-469E-8E25-C5F4D592800E}" type="presParOf" srcId="{1FAFB9BB-9C04-4CC0-B9B8-A41CDC7C10B2}" destId="{B59AC859-BA97-4142-AF5A-184674D55B21}" srcOrd="1" destOrd="0" presId="urn:microsoft.com/office/officeart/2018/2/layout/IconCircleList"/>
    <dgm:cxn modelId="{63CC6B21-DA2D-4255-8110-B969AF5501AA}" type="presParOf" srcId="{1FAFB9BB-9C04-4CC0-B9B8-A41CDC7C10B2}" destId="{F01CE751-94C9-4D60-AF6F-D1BD0DA4E6BB}" srcOrd="2" destOrd="0" presId="urn:microsoft.com/office/officeart/2018/2/layout/IconCircleList"/>
    <dgm:cxn modelId="{475301BA-A580-4A98-90BE-69AEF28099C0}" type="presParOf" srcId="{1FAFB9BB-9C04-4CC0-B9B8-A41CDC7C10B2}" destId="{DE692C81-A917-498C-BBA5-5F0D793E99EE}" srcOrd="3" destOrd="0" presId="urn:microsoft.com/office/officeart/2018/2/layout/IconCircleList"/>
    <dgm:cxn modelId="{F9F6EB52-8D84-43EC-BE60-DC67CE598C79}" type="presParOf" srcId="{BD414359-7EEA-40F1-B99C-35A249D0561B}" destId="{17B67B80-E0CD-4B06-B165-FB8543823E8D}" srcOrd="3" destOrd="0" presId="urn:microsoft.com/office/officeart/2018/2/layout/IconCircleList"/>
    <dgm:cxn modelId="{5016430E-8B5E-4D52-80D5-439ACF2065DF}" type="presParOf" srcId="{BD414359-7EEA-40F1-B99C-35A249D0561B}" destId="{5C1CA7D5-7277-4A0F-AF31-121C7332E590}" srcOrd="4" destOrd="0" presId="urn:microsoft.com/office/officeart/2018/2/layout/IconCircleList"/>
    <dgm:cxn modelId="{1431D852-E3E6-47EB-B48B-3963E598FB58}" type="presParOf" srcId="{5C1CA7D5-7277-4A0F-AF31-121C7332E590}" destId="{CB7E00D7-BC6A-4541-B468-2C6B6021C8CB}" srcOrd="0" destOrd="0" presId="urn:microsoft.com/office/officeart/2018/2/layout/IconCircleList"/>
    <dgm:cxn modelId="{92D7F38F-62B9-4D95-9086-95C0B3FEBCEB}" type="presParOf" srcId="{5C1CA7D5-7277-4A0F-AF31-121C7332E590}" destId="{A209A9B1-7A16-4811-BED9-3B14A0C58A19}" srcOrd="1" destOrd="0" presId="urn:microsoft.com/office/officeart/2018/2/layout/IconCircleList"/>
    <dgm:cxn modelId="{EB26E804-B08D-43BC-9DB0-3803036FFB97}" type="presParOf" srcId="{5C1CA7D5-7277-4A0F-AF31-121C7332E590}" destId="{330EA91F-0AA7-4195-A40B-8A31D9D8E64A}" srcOrd="2" destOrd="0" presId="urn:microsoft.com/office/officeart/2018/2/layout/IconCircleList"/>
    <dgm:cxn modelId="{D3FEA298-5ECE-49E8-9EFB-F8F69651B44D}" type="presParOf" srcId="{5C1CA7D5-7277-4A0F-AF31-121C7332E590}" destId="{C20D1FD9-ADA2-4672-BFCE-E0613269F513}" srcOrd="3" destOrd="0" presId="urn:microsoft.com/office/officeart/2018/2/layout/IconCircleList"/>
    <dgm:cxn modelId="{66696EBB-9096-4AF7-884D-D30868C1DAFA}" type="presParOf" srcId="{BD414359-7EEA-40F1-B99C-35A249D0561B}" destId="{C23AE341-63AE-454B-9CB0-88BC14595DD7}" srcOrd="5" destOrd="0" presId="urn:microsoft.com/office/officeart/2018/2/layout/IconCircleList"/>
    <dgm:cxn modelId="{B5B2F66D-EDF9-4D0E-93B6-04EC7B275943}" type="presParOf" srcId="{BD414359-7EEA-40F1-B99C-35A249D0561B}" destId="{F07C3CCF-AF28-4C50-A781-6E8AA844E2B8}" srcOrd="6" destOrd="0" presId="urn:microsoft.com/office/officeart/2018/2/layout/IconCircleList"/>
    <dgm:cxn modelId="{E25CB013-548A-4720-944C-6FF27B08746C}" type="presParOf" srcId="{F07C3CCF-AF28-4C50-A781-6E8AA844E2B8}" destId="{AA427A13-E309-474D-908E-E0B3F35C4D13}" srcOrd="0" destOrd="0" presId="urn:microsoft.com/office/officeart/2018/2/layout/IconCircleList"/>
    <dgm:cxn modelId="{F1407187-ED6A-409C-AD4F-847E5130280A}" type="presParOf" srcId="{F07C3CCF-AF28-4C50-A781-6E8AA844E2B8}" destId="{B6189B64-1C0B-47F2-AF00-DF4742BFBA15}" srcOrd="1" destOrd="0" presId="urn:microsoft.com/office/officeart/2018/2/layout/IconCircleList"/>
    <dgm:cxn modelId="{27D212F1-481B-4CA3-85AF-B21C4B032D04}" type="presParOf" srcId="{F07C3CCF-AF28-4C50-A781-6E8AA844E2B8}" destId="{0BCA88A0-544B-4F71-AE9A-F0F471685DB0}" srcOrd="2" destOrd="0" presId="urn:microsoft.com/office/officeart/2018/2/layout/IconCircleList"/>
    <dgm:cxn modelId="{94579F57-62CC-48AE-BB96-7ED17F6A3E36}" type="presParOf" srcId="{F07C3CCF-AF28-4C50-A781-6E8AA844E2B8}" destId="{1C1E2FB9-9B4A-4016-883F-5BA7FA8B95EF}" srcOrd="3" destOrd="0" presId="urn:microsoft.com/office/officeart/2018/2/layout/IconCircleList"/>
    <dgm:cxn modelId="{757BA2D0-5BA5-49BA-A237-7724EA4D5914}" type="presParOf" srcId="{BD414359-7EEA-40F1-B99C-35A249D0561B}" destId="{4514EFC8-2838-4E0B-84AF-7ED28C69F810}" srcOrd="7" destOrd="0" presId="urn:microsoft.com/office/officeart/2018/2/layout/IconCircleList"/>
    <dgm:cxn modelId="{FA227E7D-384E-406E-AEB9-606BF14AA468}" type="presParOf" srcId="{BD414359-7EEA-40F1-B99C-35A249D0561B}" destId="{D4718F65-D143-4595-B813-9F64A423CF2C}" srcOrd="8" destOrd="0" presId="urn:microsoft.com/office/officeart/2018/2/layout/IconCircleList"/>
    <dgm:cxn modelId="{B339A025-2180-4E8E-8003-63BF6A8F3050}" type="presParOf" srcId="{D4718F65-D143-4595-B813-9F64A423CF2C}" destId="{9606C723-3476-48FA-9509-260E98D77033}" srcOrd="0" destOrd="0" presId="urn:microsoft.com/office/officeart/2018/2/layout/IconCircleList"/>
    <dgm:cxn modelId="{B59BA632-97B3-4CFC-9925-76972EA9EFFF}" type="presParOf" srcId="{D4718F65-D143-4595-B813-9F64A423CF2C}" destId="{C4C6537B-C84B-4E7F-80C7-3605B8BE0875}" srcOrd="1" destOrd="0" presId="urn:microsoft.com/office/officeart/2018/2/layout/IconCircleList"/>
    <dgm:cxn modelId="{71FF51D5-A589-4DAA-8E2C-CF8628555E57}" type="presParOf" srcId="{D4718F65-D143-4595-B813-9F64A423CF2C}" destId="{DBDE9482-8636-4312-BC19-4D5E4E5818C4}" srcOrd="2" destOrd="0" presId="urn:microsoft.com/office/officeart/2018/2/layout/IconCircleList"/>
    <dgm:cxn modelId="{7C78AD33-39F8-47E9-9548-BCA7F774DEBB}" type="presParOf" srcId="{D4718F65-D143-4595-B813-9F64A423CF2C}" destId="{C223804C-3941-4C18-86C1-50BDB865CFD8}" srcOrd="3" destOrd="0" presId="urn:microsoft.com/office/officeart/2018/2/layout/IconCircleList"/>
    <dgm:cxn modelId="{E0566179-33DC-467F-9B41-0EBBB6E4B1C6}" type="presParOf" srcId="{BD414359-7EEA-40F1-B99C-35A249D0561B}" destId="{5CEECD87-957A-41C7-87D2-26A375B8F827}" srcOrd="9" destOrd="0" presId="urn:microsoft.com/office/officeart/2018/2/layout/IconCircleList"/>
    <dgm:cxn modelId="{E591639D-7BB6-4F13-B680-E9C2BF25F7F1}" type="presParOf" srcId="{BD414359-7EEA-40F1-B99C-35A249D0561B}" destId="{182C83FE-56B9-44E7-83B1-34530EB8F178}" srcOrd="10" destOrd="0" presId="urn:microsoft.com/office/officeart/2018/2/layout/IconCircleList"/>
    <dgm:cxn modelId="{2718B9CC-2B56-4BA4-92DE-5D4F47A05CED}" type="presParOf" srcId="{182C83FE-56B9-44E7-83B1-34530EB8F178}" destId="{D3A050B0-D875-4449-8FCF-69249291952B}" srcOrd="0" destOrd="0" presId="urn:microsoft.com/office/officeart/2018/2/layout/IconCircleList"/>
    <dgm:cxn modelId="{924581FE-08E2-41EA-9A52-708655F85FCA}" type="presParOf" srcId="{182C83FE-56B9-44E7-83B1-34530EB8F178}" destId="{4E830FBC-37D6-4EFC-8103-C7261A5D2698}" srcOrd="1" destOrd="0" presId="urn:microsoft.com/office/officeart/2018/2/layout/IconCircleList"/>
    <dgm:cxn modelId="{98CD65BE-40AE-43F3-A92F-530D78DE50FC}" type="presParOf" srcId="{182C83FE-56B9-44E7-83B1-34530EB8F178}" destId="{A35C0288-D76A-4676-B338-9D6572B4E162}" srcOrd="2" destOrd="0" presId="urn:microsoft.com/office/officeart/2018/2/layout/IconCircleList"/>
    <dgm:cxn modelId="{28FBDB1A-41CF-4F2B-8E0D-AD85E5A80312}" type="presParOf" srcId="{182C83FE-56B9-44E7-83B1-34530EB8F178}" destId="{731A2D5E-8678-4238-86EB-9FCC03B1074B}" srcOrd="3" destOrd="0" presId="urn:microsoft.com/office/officeart/2018/2/layout/IconCircleList"/>
    <dgm:cxn modelId="{E043FFD4-F09E-40D4-8322-8D8B25E18119}" type="presParOf" srcId="{BD414359-7EEA-40F1-B99C-35A249D0561B}" destId="{E23DDD46-CE3D-4622-AB39-E41DBBA39B3A}" srcOrd="11" destOrd="0" presId="urn:microsoft.com/office/officeart/2018/2/layout/IconCircleList"/>
    <dgm:cxn modelId="{AAD2F11B-9F27-452D-AAE6-5B5FC82F7712}" type="presParOf" srcId="{BD414359-7EEA-40F1-B99C-35A249D0561B}" destId="{A4C5C088-56C1-4FFE-8CB8-B10222C61195}" srcOrd="12" destOrd="0" presId="urn:microsoft.com/office/officeart/2018/2/layout/IconCircleList"/>
    <dgm:cxn modelId="{B86CC68F-DF77-4EEA-8FA3-6449E622867F}" type="presParOf" srcId="{A4C5C088-56C1-4FFE-8CB8-B10222C61195}" destId="{E4C96D0C-6E9B-4F6B-9C62-12B265A0CC4D}" srcOrd="0" destOrd="0" presId="urn:microsoft.com/office/officeart/2018/2/layout/IconCircleList"/>
    <dgm:cxn modelId="{CD9FA598-C7C1-4AC9-A16B-3C40F7848946}" type="presParOf" srcId="{A4C5C088-56C1-4FFE-8CB8-B10222C61195}" destId="{96464C61-AA9E-490D-B5AE-5D0112D7FD84}" srcOrd="1" destOrd="0" presId="urn:microsoft.com/office/officeart/2018/2/layout/IconCircleList"/>
    <dgm:cxn modelId="{E6B06F05-29A3-46A9-BC46-410822AA506A}" type="presParOf" srcId="{A4C5C088-56C1-4FFE-8CB8-B10222C61195}" destId="{40CBF2CD-C3BE-449B-8407-F7BBE9461169}" srcOrd="2" destOrd="0" presId="urn:microsoft.com/office/officeart/2018/2/layout/IconCircleList"/>
    <dgm:cxn modelId="{AF1F5159-8E86-4C17-AC59-A35A0AC5DEF6}" type="presParOf" srcId="{A4C5C088-56C1-4FFE-8CB8-B10222C61195}" destId="{47601EEC-2060-460B-A8A6-D692120DDE7E}" srcOrd="3" destOrd="0" presId="urn:microsoft.com/office/officeart/2018/2/layout/IconCircleList"/>
    <dgm:cxn modelId="{9FA49C0E-7EF0-4C6E-B46D-11839382256C}" type="presParOf" srcId="{BD414359-7EEA-40F1-B99C-35A249D0561B}" destId="{2C5332F5-1A4A-41C3-9230-98465D2DB5CF}" srcOrd="13" destOrd="0" presId="urn:microsoft.com/office/officeart/2018/2/layout/IconCircleList"/>
    <dgm:cxn modelId="{8DCD9543-0B03-4E4F-9A18-474A3F46A760}" type="presParOf" srcId="{BD414359-7EEA-40F1-B99C-35A249D0561B}" destId="{E56408A4-9932-4370-9292-25348880732D}" srcOrd="14" destOrd="0" presId="urn:microsoft.com/office/officeart/2018/2/layout/IconCircleList"/>
    <dgm:cxn modelId="{E4CE69EA-B61D-4ACE-89CE-A8758B42E368}" type="presParOf" srcId="{E56408A4-9932-4370-9292-25348880732D}" destId="{68AB75F4-8668-48FF-9070-686F86C2DBFF}" srcOrd="0" destOrd="0" presId="urn:microsoft.com/office/officeart/2018/2/layout/IconCircleList"/>
    <dgm:cxn modelId="{33C27D3A-0160-4BE2-8443-0C395D6DDDA3}" type="presParOf" srcId="{E56408A4-9932-4370-9292-25348880732D}" destId="{259B6AB2-03D4-48A8-B649-AA6947A16D01}" srcOrd="1" destOrd="0" presId="urn:microsoft.com/office/officeart/2018/2/layout/IconCircleList"/>
    <dgm:cxn modelId="{8BEFB884-F56D-4923-8425-E22A03619F83}" type="presParOf" srcId="{E56408A4-9932-4370-9292-25348880732D}" destId="{39BB1BFA-1746-49FF-944C-84CA9585C227}" srcOrd="2" destOrd="0" presId="urn:microsoft.com/office/officeart/2018/2/layout/IconCircleList"/>
    <dgm:cxn modelId="{17BF4442-4AFE-4A82-B909-6D4B4162C6B8}" type="presParOf" srcId="{E56408A4-9932-4370-9292-25348880732D}" destId="{5DC3DD7A-B96E-460B-A86C-FDA5F5C018C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4D311A-0B6B-4115-8084-62FBAA2DB007}">
      <dsp:nvSpPr>
        <dsp:cNvPr id="0" name=""/>
        <dsp:cNvSpPr/>
      </dsp:nvSpPr>
      <dsp:spPr>
        <a:xfrm>
          <a:off x="6288" y="161801"/>
          <a:ext cx="1031369" cy="1031369"/>
        </a:xfrm>
        <a:prstGeom prst="ellipse">
          <a:avLst/>
        </a:prstGeom>
        <a:solidFill>
          <a:schemeClr val="accent4">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EC45604-BE2B-4BFE-B2BF-B1445E186033}">
      <dsp:nvSpPr>
        <dsp:cNvPr id="0" name=""/>
        <dsp:cNvSpPr/>
      </dsp:nvSpPr>
      <dsp:spPr>
        <a:xfrm>
          <a:off x="222876" y="378389"/>
          <a:ext cx="598194" cy="5981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2059BE1-8D45-45F3-B1FA-03001684DA8E}">
      <dsp:nvSpPr>
        <dsp:cNvPr id="0" name=""/>
        <dsp:cNvSpPr/>
      </dsp:nvSpPr>
      <dsp:spPr>
        <a:xfrm>
          <a:off x="1258666"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Handle upserts, updates, deletes on sql sinks</a:t>
          </a:r>
        </a:p>
      </dsp:txBody>
      <dsp:txXfrm>
        <a:off x="1258666" y="161801"/>
        <a:ext cx="2431085" cy="1031369"/>
      </dsp:txXfrm>
    </dsp:sp>
    <dsp:sp modelId="{A5060776-7667-450E-9E7E-5927C580E07A}">
      <dsp:nvSpPr>
        <dsp:cNvPr id="0" name=""/>
        <dsp:cNvSpPr/>
      </dsp:nvSpPr>
      <dsp:spPr>
        <a:xfrm>
          <a:off x="4113350" y="161801"/>
          <a:ext cx="1031369" cy="1031369"/>
        </a:xfrm>
        <a:prstGeom prst="ellipse">
          <a:avLst/>
        </a:prstGeom>
        <a:solidFill>
          <a:schemeClr val="accent4">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59AC859-BA97-4142-AF5A-184674D55B21}">
      <dsp:nvSpPr>
        <dsp:cNvPr id="0" name=""/>
        <dsp:cNvSpPr/>
      </dsp:nvSpPr>
      <dsp:spPr>
        <a:xfrm>
          <a:off x="4329937" y="378389"/>
          <a:ext cx="598194" cy="5981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E692C81-A917-498C-BBA5-5F0D793E99EE}">
      <dsp:nvSpPr>
        <dsp:cNvPr id="0" name=""/>
        <dsp:cNvSpPr/>
      </dsp:nvSpPr>
      <dsp:spPr>
        <a:xfrm>
          <a:off x="5365727"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new partition methods</a:t>
          </a:r>
        </a:p>
      </dsp:txBody>
      <dsp:txXfrm>
        <a:off x="5365727" y="161801"/>
        <a:ext cx="2431085" cy="1031369"/>
      </dsp:txXfrm>
    </dsp:sp>
    <dsp:sp modelId="{CB7E00D7-BC6A-4541-B468-2C6B6021C8CB}">
      <dsp:nvSpPr>
        <dsp:cNvPr id="0" name=""/>
        <dsp:cNvSpPr/>
      </dsp:nvSpPr>
      <dsp:spPr>
        <a:xfrm>
          <a:off x="8220411" y="161801"/>
          <a:ext cx="1031369" cy="1031369"/>
        </a:xfrm>
        <a:prstGeom prst="ellipse">
          <a:avLst/>
        </a:prstGeom>
        <a:solidFill>
          <a:schemeClr val="accent4">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A209A9B1-7A16-4811-BED9-3B14A0C58A19}">
      <dsp:nvSpPr>
        <dsp:cNvPr id="0" name=""/>
        <dsp:cNvSpPr/>
      </dsp:nvSpPr>
      <dsp:spPr>
        <a:xfrm>
          <a:off x="8436998" y="378389"/>
          <a:ext cx="598194" cy="5981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20D1FD9-ADA2-4672-BFCE-E0613269F513}">
      <dsp:nvSpPr>
        <dsp:cNvPr id="0" name=""/>
        <dsp:cNvSpPr/>
      </dsp:nvSpPr>
      <dsp:spPr>
        <a:xfrm>
          <a:off x="9472788"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schema drift support</a:t>
          </a:r>
        </a:p>
      </dsp:txBody>
      <dsp:txXfrm>
        <a:off x="9472788" y="161801"/>
        <a:ext cx="2431085" cy="1031369"/>
      </dsp:txXfrm>
    </dsp:sp>
    <dsp:sp modelId="{AA427A13-E309-474D-908E-E0B3F35C4D13}">
      <dsp:nvSpPr>
        <dsp:cNvPr id="0" name=""/>
        <dsp:cNvSpPr/>
      </dsp:nvSpPr>
      <dsp:spPr>
        <a:xfrm>
          <a:off x="6288" y="2073490"/>
          <a:ext cx="1031369" cy="1031369"/>
        </a:xfrm>
        <a:prstGeom prst="ellipse">
          <a:avLst/>
        </a:prstGeom>
        <a:solidFill>
          <a:schemeClr val="accent4">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6189B64-1C0B-47F2-AF00-DF4742BFBA15}">
      <dsp:nvSpPr>
        <dsp:cNvPr id="0" name=""/>
        <dsp:cNvSpPr/>
      </dsp:nvSpPr>
      <dsp:spPr>
        <a:xfrm>
          <a:off x="222876" y="2290078"/>
          <a:ext cx="598194" cy="5981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C1E2FB9-9B4A-4016-883F-5BA7FA8B95EF}">
      <dsp:nvSpPr>
        <dsp:cNvPr id="0" name=""/>
        <dsp:cNvSpPr/>
      </dsp:nvSpPr>
      <dsp:spPr>
        <a:xfrm>
          <a:off x="1258666"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file handling (move files after read, write files to file names described in rows etc)</a:t>
          </a:r>
        </a:p>
      </dsp:txBody>
      <dsp:txXfrm>
        <a:off x="1258666" y="2073490"/>
        <a:ext cx="2431085" cy="1031369"/>
      </dsp:txXfrm>
    </dsp:sp>
    <dsp:sp modelId="{9606C723-3476-48FA-9509-260E98D77033}">
      <dsp:nvSpPr>
        <dsp:cNvPr id="0" name=""/>
        <dsp:cNvSpPr/>
      </dsp:nvSpPr>
      <dsp:spPr>
        <a:xfrm>
          <a:off x="4113350" y="2073490"/>
          <a:ext cx="1031369" cy="1031369"/>
        </a:xfrm>
        <a:prstGeom prst="ellipse">
          <a:avLst/>
        </a:prstGeom>
        <a:solidFill>
          <a:schemeClr val="accent4">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C4C6537B-C84B-4E7F-80C7-3605B8BE0875}">
      <dsp:nvSpPr>
        <dsp:cNvPr id="0" name=""/>
        <dsp:cNvSpPr/>
      </dsp:nvSpPr>
      <dsp:spPr>
        <a:xfrm>
          <a:off x="4329937" y="2290078"/>
          <a:ext cx="598194" cy="5981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223804C-3941-4C18-86C1-50BDB865CFD8}">
      <dsp:nvSpPr>
        <dsp:cNvPr id="0" name=""/>
        <dsp:cNvSpPr/>
      </dsp:nvSpPr>
      <dsp:spPr>
        <a:xfrm>
          <a:off x="5365727"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New inventory of functions (for e.g Hash functions for row comparison)</a:t>
          </a:r>
        </a:p>
      </dsp:txBody>
      <dsp:txXfrm>
        <a:off x="5365727" y="2073490"/>
        <a:ext cx="2431085" cy="1031369"/>
      </dsp:txXfrm>
    </dsp:sp>
    <dsp:sp modelId="{D3A050B0-D875-4449-8FCF-69249291952B}">
      <dsp:nvSpPr>
        <dsp:cNvPr id="0" name=""/>
        <dsp:cNvSpPr/>
      </dsp:nvSpPr>
      <dsp:spPr>
        <a:xfrm>
          <a:off x="8220411" y="2073490"/>
          <a:ext cx="1031369" cy="1031369"/>
        </a:xfrm>
        <a:prstGeom prst="ellipse">
          <a:avLst/>
        </a:prstGeom>
        <a:solidFill>
          <a:schemeClr val="accent4">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4E830FBC-37D6-4EFC-8103-C7261A5D2698}">
      <dsp:nvSpPr>
        <dsp:cNvPr id="0" name=""/>
        <dsp:cNvSpPr/>
      </dsp:nvSpPr>
      <dsp:spPr>
        <a:xfrm>
          <a:off x="8436998" y="2290078"/>
          <a:ext cx="598194" cy="59819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31A2D5E-8678-4238-86EB-9FCC03B1074B}">
      <dsp:nvSpPr>
        <dsp:cNvPr id="0" name=""/>
        <dsp:cNvSpPr/>
      </dsp:nvSpPr>
      <dsp:spPr>
        <a:xfrm>
          <a:off x="9472788"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Commonly used ETL patterns(Sequence generator/Lookup transformation/SCD…)</a:t>
          </a:r>
        </a:p>
      </dsp:txBody>
      <dsp:txXfrm>
        <a:off x="9472788" y="2073490"/>
        <a:ext cx="2431085" cy="1031369"/>
      </dsp:txXfrm>
    </dsp:sp>
    <dsp:sp modelId="{E4C96D0C-6E9B-4F6B-9C62-12B265A0CC4D}">
      <dsp:nvSpPr>
        <dsp:cNvPr id="0" name=""/>
        <dsp:cNvSpPr/>
      </dsp:nvSpPr>
      <dsp:spPr>
        <a:xfrm>
          <a:off x="6288" y="3985179"/>
          <a:ext cx="1031369" cy="1031369"/>
        </a:xfrm>
        <a:prstGeom prst="ellipse">
          <a:avLst/>
        </a:prstGeom>
        <a:solidFill>
          <a:schemeClr val="accent4">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96464C61-AA9E-490D-B5AE-5D0112D7FD84}">
      <dsp:nvSpPr>
        <dsp:cNvPr id="0" name=""/>
        <dsp:cNvSpPr/>
      </dsp:nvSpPr>
      <dsp:spPr>
        <a:xfrm>
          <a:off x="222876" y="4201767"/>
          <a:ext cx="598194" cy="59819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7601EEC-2060-460B-A8A6-D692120DDE7E}">
      <dsp:nvSpPr>
        <dsp:cNvPr id="0" name=""/>
        <dsp:cNvSpPr/>
      </dsp:nvSpPr>
      <dsp:spPr>
        <a:xfrm>
          <a:off x="1258666"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Data lineage – Capturing sink column lineage &amp; impact analysis(invaluable if this is for enterprise deployment)</a:t>
          </a:r>
        </a:p>
      </dsp:txBody>
      <dsp:txXfrm>
        <a:off x="1258666" y="3985179"/>
        <a:ext cx="2431085" cy="1031369"/>
      </dsp:txXfrm>
    </dsp:sp>
    <dsp:sp modelId="{68AB75F4-8668-48FF-9070-686F86C2DBFF}">
      <dsp:nvSpPr>
        <dsp:cNvPr id="0" name=""/>
        <dsp:cNvSpPr/>
      </dsp:nvSpPr>
      <dsp:spPr>
        <a:xfrm>
          <a:off x="4113350" y="3985179"/>
          <a:ext cx="1031369" cy="1031369"/>
        </a:xfrm>
        <a:prstGeom prst="ellipse">
          <a:avLst/>
        </a:prstGeom>
        <a:solidFill>
          <a:schemeClr val="accent4">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259B6AB2-03D4-48A8-B649-AA6947A16D01}">
      <dsp:nvSpPr>
        <dsp:cNvPr id="0" name=""/>
        <dsp:cNvSpPr/>
      </dsp:nvSpPr>
      <dsp:spPr>
        <a:xfrm>
          <a:off x="4329937" y="4201767"/>
          <a:ext cx="598194" cy="598194"/>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DC3DD7A-B96E-460B-A86C-FDA5F5C018C1}">
      <dsp:nvSpPr>
        <dsp:cNvPr id="0" name=""/>
        <dsp:cNvSpPr/>
      </dsp:nvSpPr>
      <dsp:spPr>
        <a:xfrm>
          <a:off x="5365727"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Implement commonly used ETL patterns as templates(SCD Type1, Type2, Data Vault)</a:t>
          </a:r>
        </a:p>
      </dsp:txBody>
      <dsp:txXfrm>
        <a:off x="5365727" y="3985179"/>
        <a:ext cx="2431085" cy="103136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B9E97ADB-8D4C-FA4F-9753-6E2ECFA5FDB9}" type="datetimeFigureOut">
              <a:rPr lang="en-US" smtClean="0"/>
              <a:t>8/5/2021</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E8FF2B62-ABF6-AD49-85F8-2370FBD1C6F7}" type="slidenum">
              <a:rPr lang="en-US" smtClean="0"/>
              <a:t>‹#›</a:t>
            </a:fld>
            <a:endParaRPr lang="en-US"/>
          </a:p>
        </p:txBody>
      </p:sp>
    </p:spTree>
    <p:extLst>
      <p:ext uri="{BB962C8B-B14F-4D97-AF65-F5344CB8AC3E}">
        <p14:creationId xmlns:p14="http://schemas.microsoft.com/office/powerpoint/2010/main" val="3682399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49A09B-4A39-974B-9594-129A7470D52A}" type="slidenum">
              <a:rPr lang="en-US" smtClean="0"/>
              <a:t>1</a:t>
            </a:fld>
            <a:endParaRPr lang="en-US"/>
          </a:p>
        </p:txBody>
      </p:sp>
    </p:spTree>
    <p:extLst>
      <p:ext uri="{BB962C8B-B14F-4D97-AF65-F5344CB8AC3E}">
        <p14:creationId xmlns:p14="http://schemas.microsoft.com/office/powerpoint/2010/main" val="3110066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 it over to Lino</a:t>
            </a:r>
          </a:p>
        </p:txBody>
      </p:sp>
      <p:sp>
        <p:nvSpPr>
          <p:cNvPr id="4" name="Slide Number Placeholder 3"/>
          <p:cNvSpPr>
            <a:spLocks noGrp="1"/>
          </p:cNvSpPr>
          <p:nvPr>
            <p:ph type="sldNum" sz="quarter" idx="5"/>
          </p:nvPr>
        </p:nvSpPr>
        <p:spPr/>
        <p:txBody>
          <a:bodyPr/>
          <a:lstStyle/>
          <a:p>
            <a:fld id="{09259B3D-005A-450F-B89F-6A3DD53EE3BF}" type="slidenum">
              <a:rPr lang="en-US" smtClean="0"/>
              <a:t>7</a:t>
            </a:fld>
            <a:endParaRPr lang="en-US"/>
          </a:p>
        </p:txBody>
      </p:sp>
    </p:spTree>
    <p:extLst>
      <p:ext uri="{BB962C8B-B14F-4D97-AF65-F5344CB8AC3E}">
        <p14:creationId xmlns:p14="http://schemas.microsoft.com/office/powerpoint/2010/main" val="2466677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formatting</a:t>
            </a:r>
          </a:p>
        </p:txBody>
      </p:sp>
      <p:sp>
        <p:nvSpPr>
          <p:cNvPr id="4" name="Slide Number Placeholder 3"/>
          <p:cNvSpPr>
            <a:spLocks noGrp="1"/>
          </p:cNvSpPr>
          <p:nvPr>
            <p:ph type="sldNum" sz="quarter" idx="5"/>
          </p:nvPr>
        </p:nvSpPr>
        <p:spPr/>
        <p:txBody>
          <a:bodyPr/>
          <a:lstStyle/>
          <a:p>
            <a:fld id="{67E65352-95B5-4433-84FB-24BF035F4B44}" type="slidenum">
              <a:rPr lang="en-US" smtClean="0"/>
              <a:t>15</a:t>
            </a:fld>
            <a:endParaRPr lang="en-US"/>
          </a:p>
        </p:txBody>
      </p:sp>
    </p:spTree>
    <p:extLst>
      <p:ext uri="{BB962C8B-B14F-4D97-AF65-F5344CB8AC3E}">
        <p14:creationId xmlns:p14="http://schemas.microsoft.com/office/powerpoint/2010/main" val="635200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8/5/2021 5:21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4068431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 to explain and why needed</a:t>
            </a:r>
          </a:p>
          <a:p>
            <a:r>
              <a:rPr lang="en-US"/>
              <a:t>Check with Gaurav</a:t>
            </a:r>
          </a:p>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21</a:t>
            </a:fld>
            <a:endParaRPr lang="en-US"/>
          </a:p>
        </p:txBody>
      </p:sp>
    </p:spTree>
    <p:extLst>
      <p:ext uri="{BB962C8B-B14F-4D97-AF65-F5344CB8AC3E}">
        <p14:creationId xmlns:p14="http://schemas.microsoft.com/office/powerpoint/2010/main" val="1514974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23</a:t>
            </a:fld>
            <a:endParaRPr lang="en-US"/>
          </a:p>
        </p:txBody>
      </p:sp>
    </p:spTree>
    <p:extLst>
      <p:ext uri="{BB962C8B-B14F-4D97-AF65-F5344CB8AC3E}">
        <p14:creationId xmlns:p14="http://schemas.microsoft.com/office/powerpoint/2010/main" val="3737768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27</a:t>
            </a:fld>
            <a:endParaRPr lang="en-US"/>
          </a:p>
        </p:txBody>
      </p:sp>
    </p:spTree>
    <p:extLst>
      <p:ext uri="{BB962C8B-B14F-4D97-AF65-F5344CB8AC3E}">
        <p14:creationId xmlns:p14="http://schemas.microsoft.com/office/powerpoint/2010/main" val="3839309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36</a:t>
            </a:fld>
            <a:endParaRPr lang="en-US"/>
          </a:p>
        </p:txBody>
      </p:sp>
    </p:spTree>
    <p:extLst>
      <p:ext uri="{BB962C8B-B14F-4D97-AF65-F5344CB8AC3E}">
        <p14:creationId xmlns:p14="http://schemas.microsoft.com/office/powerpoint/2010/main" val="936695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13715" y="312166"/>
            <a:ext cx="11364569" cy="54356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8/5/2021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1A1A1A"/>
                </a:solidFill>
                <a:latin typeface="Segoe UI Semilight"/>
                <a:cs typeface="Segoe UI Semilight"/>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8/5/2021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7393884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612825" y="576706"/>
            <a:ext cx="1011885" cy="330834"/>
          </a:xfrm>
          <a:prstGeom prst="rect">
            <a:avLst/>
          </a:prstGeom>
        </p:spPr>
      </p:pic>
      <p:pic>
        <p:nvPicPr>
          <p:cNvPr id="17" name="bg object 17"/>
          <p:cNvPicPr/>
          <p:nvPr/>
        </p:nvPicPr>
        <p:blipFill>
          <a:blip r:embed="rId3" cstate="print"/>
          <a:stretch>
            <a:fillRect/>
          </a:stretch>
        </p:blipFill>
        <p:spPr>
          <a:xfrm>
            <a:off x="1755648" y="758242"/>
            <a:ext cx="228600" cy="38174"/>
          </a:xfrm>
          <a:prstGeom prst="rect">
            <a:avLst/>
          </a:prstGeom>
        </p:spPr>
      </p:pic>
      <p:pic>
        <p:nvPicPr>
          <p:cNvPr id="18" name="bg object 18"/>
          <p:cNvPicPr/>
          <p:nvPr/>
        </p:nvPicPr>
        <p:blipFill>
          <a:blip r:embed="rId4" cstate="print"/>
          <a:stretch>
            <a:fillRect/>
          </a:stretch>
        </p:blipFill>
        <p:spPr>
          <a:xfrm>
            <a:off x="2136520" y="566673"/>
            <a:ext cx="2831846" cy="443102"/>
          </a:xfrm>
          <a:prstGeom prst="rect">
            <a:avLst/>
          </a:prstGeom>
        </p:spPr>
      </p:pic>
      <p:pic>
        <p:nvPicPr>
          <p:cNvPr id="19" name="bg object 19"/>
          <p:cNvPicPr/>
          <p:nvPr/>
        </p:nvPicPr>
        <p:blipFill>
          <a:blip r:embed="rId5" cstate="print"/>
          <a:stretch>
            <a:fillRect/>
          </a:stretch>
        </p:blipFill>
        <p:spPr>
          <a:xfrm>
            <a:off x="615759" y="1516888"/>
            <a:ext cx="1226502" cy="268859"/>
          </a:xfrm>
          <a:prstGeom prst="rect">
            <a:avLst/>
          </a:prstGeom>
        </p:spPr>
      </p:pic>
      <p:pic>
        <p:nvPicPr>
          <p:cNvPr id="20" name="bg object 20"/>
          <p:cNvPicPr/>
          <p:nvPr/>
        </p:nvPicPr>
        <p:blipFill>
          <a:blip r:embed="rId6" cstate="print"/>
          <a:stretch>
            <a:fillRect/>
          </a:stretch>
        </p:blipFill>
        <p:spPr>
          <a:xfrm>
            <a:off x="1983485" y="1518538"/>
            <a:ext cx="1906142" cy="346328"/>
          </a:xfrm>
          <a:prstGeom prst="rect">
            <a:avLst/>
          </a:prstGeom>
        </p:spPr>
      </p:pic>
      <p:pic>
        <p:nvPicPr>
          <p:cNvPr id="21" name="bg object 21"/>
          <p:cNvPicPr/>
          <p:nvPr/>
        </p:nvPicPr>
        <p:blipFill>
          <a:blip r:embed="rId7" cstate="print"/>
          <a:stretch>
            <a:fillRect/>
          </a:stretch>
        </p:blipFill>
        <p:spPr>
          <a:xfrm>
            <a:off x="601370" y="2037588"/>
            <a:ext cx="1475587" cy="260223"/>
          </a:xfrm>
          <a:prstGeom prst="rect">
            <a:avLst/>
          </a:prstGeom>
        </p:spPr>
      </p:pic>
      <p:pic>
        <p:nvPicPr>
          <p:cNvPr id="22" name="bg object 22"/>
          <p:cNvPicPr/>
          <p:nvPr/>
        </p:nvPicPr>
        <p:blipFill>
          <a:blip r:embed="rId8" cstate="print"/>
          <a:stretch>
            <a:fillRect/>
          </a:stretch>
        </p:blipFill>
        <p:spPr>
          <a:xfrm>
            <a:off x="2203450" y="2030602"/>
            <a:ext cx="4640707" cy="346329"/>
          </a:xfrm>
          <a:prstGeom prst="rect">
            <a:avLst/>
          </a:prstGeom>
        </p:spPr>
      </p:pic>
      <p:pic>
        <p:nvPicPr>
          <p:cNvPr id="23" name="bg object 23"/>
          <p:cNvPicPr/>
          <p:nvPr/>
        </p:nvPicPr>
        <p:blipFill>
          <a:blip r:embed="rId9" cstate="print"/>
          <a:stretch>
            <a:fillRect/>
          </a:stretch>
        </p:blipFill>
        <p:spPr>
          <a:xfrm>
            <a:off x="612813" y="2554858"/>
            <a:ext cx="1511388" cy="255015"/>
          </a:xfrm>
          <a:prstGeom prst="rect">
            <a:avLst/>
          </a:prstGeom>
        </p:spPr>
      </p:pic>
      <p:pic>
        <p:nvPicPr>
          <p:cNvPr id="24" name="bg object 24"/>
          <p:cNvPicPr/>
          <p:nvPr/>
        </p:nvPicPr>
        <p:blipFill>
          <a:blip r:embed="rId10" cstate="print"/>
          <a:stretch>
            <a:fillRect/>
          </a:stretch>
        </p:blipFill>
        <p:spPr>
          <a:xfrm>
            <a:off x="2263901" y="2539364"/>
            <a:ext cx="9049131" cy="349758"/>
          </a:xfrm>
          <a:prstGeom prst="rect">
            <a:avLst/>
          </a:prstGeom>
        </p:spPr>
      </p:pic>
      <p:pic>
        <p:nvPicPr>
          <p:cNvPr id="25" name="bg object 25"/>
          <p:cNvPicPr/>
          <p:nvPr/>
        </p:nvPicPr>
        <p:blipFill>
          <a:blip r:embed="rId11" cstate="print"/>
          <a:stretch>
            <a:fillRect/>
          </a:stretch>
        </p:blipFill>
        <p:spPr>
          <a:xfrm>
            <a:off x="607948" y="2966085"/>
            <a:ext cx="3648455" cy="349630"/>
          </a:xfrm>
          <a:prstGeom prst="rect">
            <a:avLst/>
          </a:prstGeom>
        </p:spPr>
      </p:pic>
      <p:sp>
        <p:nvSpPr>
          <p:cNvPr id="2" name="Holder 2"/>
          <p:cNvSpPr>
            <a:spLocks noGrp="1"/>
          </p:cNvSpPr>
          <p:nvPr>
            <p:ph type="title"/>
          </p:nvPr>
        </p:nvSpPr>
        <p:spPr/>
        <p:txBody>
          <a:bodyPr lIns="0" tIns="0" rIns="0" bIns="0"/>
          <a:lstStyle>
            <a:lvl1pPr>
              <a:defRPr sz="2800" b="0" i="0">
                <a:solidFill>
                  <a:srgbClr val="1A1A1A"/>
                </a:solidFill>
                <a:latin typeface="Segoe UI Semilight"/>
                <a:cs typeface="Segoe UI Semiligh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8/5/2021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90888576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8/5/2021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5972733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519902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6C5A0B1-2BDC-4805-909D-0A060D505BA1}"/>
              </a:ext>
            </a:extLst>
          </p:cNvPr>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488045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366415912"/>
      </p:ext>
    </p:extLst>
  </p:cSld>
  <p:clrMapOvr>
    <a:masterClrMapping/>
  </p:clrMapOvr>
  <p:transition>
    <p:fade/>
  </p:transition>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6761C39-E72E-B14E-9F6E-3A2D904C6D3A}" type="datetimeFigureOut">
              <a:rPr lang="en-US" smtClean="0"/>
              <a:t>8/5/2021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334288433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00" b="1" i="0">
                <a:solidFill>
                  <a:schemeClr val="tx1"/>
                </a:solidFill>
                <a:latin typeface="Segoe UI"/>
                <a:cs typeface="Segoe U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8/5/2021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00" b="1" i="0">
                <a:solidFill>
                  <a:schemeClr val="tx1"/>
                </a:solidFill>
                <a:latin typeface="Segoe UI"/>
                <a:cs typeface="Segoe UI"/>
              </a:defRPr>
            </a:lvl1pPr>
          </a:lstStyle>
          <a:p>
            <a:endParaRPr/>
          </a:p>
        </p:txBody>
      </p:sp>
      <p:sp>
        <p:nvSpPr>
          <p:cNvPr id="3" name="Holder 3"/>
          <p:cNvSpPr>
            <a:spLocks noGrp="1"/>
          </p:cNvSpPr>
          <p:nvPr>
            <p:ph sz="half" idx="2"/>
          </p:nvPr>
        </p:nvSpPr>
        <p:spPr>
          <a:xfrm>
            <a:off x="413715" y="1540509"/>
            <a:ext cx="4264025" cy="3631565"/>
          </a:xfrm>
          <a:prstGeom prst="rect">
            <a:avLst/>
          </a:prstGeom>
        </p:spPr>
        <p:txBody>
          <a:bodyPr wrap="square" lIns="0" tIns="0" rIns="0" bIns="0">
            <a:spAutoFit/>
          </a:bodyPr>
          <a:lstStyle>
            <a:lvl1pPr>
              <a:defRPr sz="1800" b="0" i="0">
                <a:solidFill>
                  <a:srgbClr val="0078D6"/>
                </a:solidFill>
                <a:latin typeface="Segoe UI Semibold"/>
                <a:cs typeface="Segoe UI Semibold"/>
              </a:defRPr>
            </a:lvl1pPr>
          </a:lstStyle>
          <a:p>
            <a:endParaRPr/>
          </a:p>
        </p:txBody>
      </p:sp>
      <p:sp>
        <p:nvSpPr>
          <p:cNvPr id="4" name="Holder 4"/>
          <p:cNvSpPr>
            <a:spLocks noGrp="1"/>
          </p:cNvSpPr>
          <p:nvPr>
            <p:ph sz="half" idx="3"/>
          </p:nvPr>
        </p:nvSpPr>
        <p:spPr>
          <a:xfrm>
            <a:off x="6450329" y="1866137"/>
            <a:ext cx="5062220" cy="4210685"/>
          </a:xfrm>
          <a:prstGeom prst="rect">
            <a:avLst/>
          </a:prstGeom>
        </p:spPr>
        <p:txBody>
          <a:bodyPr wrap="square" lIns="0" tIns="0" rIns="0" bIns="0">
            <a:spAutoFit/>
          </a:bodyPr>
          <a:lstStyle>
            <a:lvl1pPr>
              <a:defRPr sz="1600" b="0" i="0">
                <a:solidFill>
                  <a:schemeClr val="tx1"/>
                </a:solidFill>
                <a:latin typeface="Segoe UI"/>
                <a:cs typeface="Segoe UI"/>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8/5/2021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7380731" y="0"/>
            <a:ext cx="4811268" cy="6857998"/>
          </a:xfrm>
          <a:prstGeom prst="rect">
            <a:avLst/>
          </a:prstGeom>
        </p:spPr>
      </p:pic>
      <p:pic>
        <p:nvPicPr>
          <p:cNvPr id="17" name="bg object 17"/>
          <p:cNvPicPr/>
          <p:nvPr/>
        </p:nvPicPr>
        <p:blipFill>
          <a:blip r:embed="rId3" cstate="print"/>
          <a:stretch>
            <a:fillRect/>
          </a:stretch>
        </p:blipFill>
        <p:spPr>
          <a:xfrm>
            <a:off x="342956" y="345947"/>
            <a:ext cx="1629043" cy="345948"/>
          </a:xfrm>
          <a:prstGeom prst="rect">
            <a:avLst/>
          </a:prstGeom>
        </p:spPr>
      </p:pic>
      <p:sp>
        <p:nvSpPr>
          <p:cNvPr id="2" name="Holder 2"/>
          <p:cNvSpPr>
            <a:spLocks noGrp="1"/>
          </p:cNvSpPr>
          <p:nvPr>
            <p:ph type="title"/>
          </p:nvPr>
        </p:nvSpPr>
        <p:spPr/>
        <p:txBody>
          <a:bodyPr lIns="0" tIns="0" rIns="0" bIns="0"/>
          <a:lstStyle>
            <a:lvl1pPr>
              <a:defRPr sz="1800" b="1" i="0">
                <a:solidFill>
                  <a:schemeClr val="tx1"/>
                </a:solidFill>
                <a:latin typeface="Segoe UI"/>
                <a:cs typeface="Segoe U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8/5/2021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8/5/2021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2204343023"/>
      </p:ext>
    </p:extLst>
  </p:cSld>
  <p:clrMapOvr>
    <a:masterClrMapping/>
  </p:clrMapOvr>
  <p:transition>
    <p:fade/>
  </p:transition>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1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00988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8/5/2021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02239793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1A1A1A"/>
                </a:solidFill>
                <a:latin typeface="Segoe UI Semilight"/>
                <a:cs typeface="Segoe UI Semiligh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8/5/2021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60068529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theme" Target="../theme/theme2.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918840" y="1676146"/>
            <a:ext cx="6354318" cy="299719"/>
          </a:xfrm>
          <a:prstGeom prst="rect">
            <a:avLst/>
          </a:prstGeom>
        </p:spPr>
        <p:txBody>
          <a:bodyPr wrap="square" lIns="0" tIns="0" rIns="0" bIns="0">
            <a:spAutoFit/>
          </a:bodyPr>
          <a:lstStyle>
            <a:lvl1pPr>
              <a:defRPr sz="1800" b="1" i="0">
                <a:solidFill>
                  <a:schemeClr val="tx1"/>
                </a:solidFill>
                <a:latin typeface="Segoe UI"/>
                <a:cs typeface="Segoe UI"/>
              </a:defRPr>
            </a:lvl1pPr>
          </a:lstStyle>
          <a:p>
            <a:endParaRPr/>
          </a:p>
        </p:txBody>
      </p:sp>
      <p:sp>
        <p:nvSpPr>
          <p:cNvPr id="3" name="Holder 3"/>
          <p:cNvSpPr>
            <a:spLocks noGrp="1"/>
          </p:cNvSpPr>
          <p:nvPr>
            <p:ph type="body" idx="1"/>
          </p:nvPr>
        </p:nvSpPr>
        <p:spPr>
          <a:xfrm>
            <a:off x="420077" y="1235963"/>
            <a:ext cx="10217150" cy="2732404"/>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8/5/2021</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79" r:id="rId6"/>
    <p:sldLayoutId id="2147483683" r:id="rId7"/>
  </p:sldLayoutIdLst>
  <p:transition>
    <p:fade/>
  </p:transition>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1601" y="2865247"/>
            <a:ext cx="11048796" cy="878839"/>
          </a:xfrm>
          <a:prstGeom prst="rect">
            <a:avLst/>
          </a:prstGeom>
        </p:spPr>
        <p:txBody>
          <a:bodyPr wrap="square" lIns="0" tIns="0" rIns="0" bIns="0">
            <a:spAutoFit/>
          </a:bodyPr>
          <a:lstStyle>
            <a:lvl1pPr>
              <a:defRPr sz="2800" b="0" i="0">
                <a:solidFill>
                  <a:srgbClr val="1A1A1A"/>
                </a:solidFill>
                <a:latin typeface="Segoe UI Semilight"/>
                <a:cs typeface="Segoe UI Semilight"/>
              </a:defRPr>
            </a:lvl1pPr>
          </a:lstStyle>
          <a:p>
            <a:endParaRPr/>
          </a:p>
        </p:txBody>
      </p:sp>
      <p:sp>
        <p:nvSpPr>
          <p:cNvPr id="3" name="Holder 3"/>
          <p:cNvSpPr>
            <a:spLocks noGrp="1"/>
          </p:cNvSpPr>
          <p:nvPr>
            <p:ph type="body" idx="1"/>
          </p:nvPr>
        </p:nvSpPr>
        <p:spPr>
          <a:xfrm>
            <a:off x="558901" y="2364689"/>
            <a:ext cx="11074196" cy="2008504"/>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8/5/2021</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633718488"/>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8" r:id="rId7"/>
    <p:sldLayoutId id="2147483681" r:id="rId8"/>
    <p:sldLayoutId id="2147483682" r:id="rId9"/>
  </p:sldLayoutIdLst>
  <p:transition>
    <p:fade/>
  </p:transition>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9.xml"/><Relationship Id="rId5" Type="http://schemas.openxmlformats.org/officeDocument/2006/relationships/image" Target="../media/image29.jp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hyperlink" Target="https://www.google.com/search?q=recording+icon&amp;hl=en&amp;sxsrf=ACYBGNTKasBdd2JUo4ogGgIM7S2hf66szQ:1569208180502&amp;tbm=isch&amp;source=iu&amp;ictx=1&amp;fir=U3Wd-7ABdeUKaM%253A%252CluEnGeJPEINCNM%252C_&amp;vet=1&amp;usg=AI4_-kR3Afk18F-ZuisrWP7NJQTNXg9KTQ&amp;sa=X&amp;ved=2ahUKEwjGsbWB_OXkAhV86nMBHUAiBHAQ9QEwCnoECAcQGA#imgrc=U3Wd-7ABdeUKaM:" TargetMode="External"/><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image" Target="../media/image17.tiff"/><Relationship Id="rId1" Type="http://schemas.openxmlformats.org/officeDocument/2006/relationships/slideLayout" Target="../slideLayouts/slideLayout16.xml"/><Relationship Id="rId6" Type="http://schemas.openxmlformats.org/officeDocument/2006/relationships/hyperlink" Target="https://www.google.com/search?q=chat+icon&amp;sxsrf=ACYBGNSKLjViy5h9I7Dgltx_popO-H9nUw:1569208107768&amp;tbm=isch&amp;source=iu&amp;ictx=1&amp;fir=q7zzud6mkPIXUM%253A%252Clh3Pv4uFlKVHgM%252C_&amp;vet=1&amp;usg=AI4_-kQzA5iAfohtmpJo2PD4CsVXUJTfsQ&amp;sa=X&amp;ved=2ahUKEwj9id7e--XkAhWKILcAHRzDBjIQ9QEwAHoECAcQBA#imgrc=q7zzud6mkPIXUM:" TargetMode="External"/><Relationship Id="rId5" Type="http://schemas.openxmlformats.org/officeDocument/2006/relationships/image" Target="../media/image19.png"/><Relationship Id="rId4" Type="http://schemas.openxmlformats.org/officeDocument/2006/relationships/hyperlink" Target="https://www.google.com/search?q=mute+icon&amp;sxsrf=ACYBGNSObrxxPlB6JpDXXhxx2SoLOWs5ZQ:1569208076022&amp;tbm=isch&amp;source=iu&amp;ictx=1&amp;fir=VQ8u1RtONXlU7M%253A%252Cp7hlxeNZONMY9M%252C_&amp;vet=1&amp;usg=AI4_-kQ1wnhT8Qf3wQBGRBikUuIntS9DQw&amp;sa=X&amp;ved=2ahUKEwjNvczP--XkAhUm7HMBHQgBB88Q9QEwDnoECAcQIA#imgrc=VQ8u1RtONXlU7M:" TargetMode="External"/><Relationship Id="rId9" Type="http://schemas.openxmlformats.org/officeDocument/2006/relationships/image" Target="../media/image21.png"/></Relationships>
</file>

<file path=ppt/slides/_rels/slide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2.xml"/><Relationship Id="rId5" Type="http://schemas.openxmlformats.org/officeDocument/2006/relationships/image" Target="../media/image69.jpg"/><Relationship Id="rId4" Type="http://schemas.openxmlformats.org/officeDocument/2006/relationships/image" Target="../media/image68.jpg"/></Relationships>
</file>

<file path=ppt/slides/_rels/slide3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35A3888-611A-4FC3-8A75-2D38F84CB14B}"/>
              </a:ext>
            </a:extLst>
          </p:cNvPr>
          <p:cNvSpPr>
            <a:spLocks noGrp="1"/>
          </p:cNvSpPr>
          <p:nvPr>
            <p:ph type="title"/>
          </p:nvPr>
        </p:nvSpPr>
        <p:spPr>
          <a:xfrm>
            <a:off x="269302" y="1524000"/>
            <a:ext cx="6545155" cy="2285840"/>
          </a:xfrm>
        </p:spPr>
        <p:txBody>
          <a:bodyPr>
            <a:normAutofit fontScale="90000"/>
          </a:bodyPr>
          <a:lstStyle/>
          <a:p>
            <a:pPr>
              <a:spcBef>
                <a:spcPts val="1200"/>
              </a:spcBef>
            </a:pPr>
            <a:r>
              <a:rPr lang="en-US" b="1" dirty="0"/>
              <a:t>Transform data with Azure Data Factory or Azure Synapse Pipelines</a:t>
            </a:r>
            <a:br>
              <a:rPr lang="en-US" b="1" dirty="0"/>
            </a:br>
            <a:br>
              <a:rPr lang="en-US" sz="5000" spc="0" dirty="0">
                <a:latin typeface="Arial" panose="020B0604020202020204" pitchFamily="34" charset="0"/>
                <a:ea typeface="Segoe UI Semilight" charset="0"/>
              </a:rPr>
            </a:br>
            <a:br>
              <a:rPr lang="en-US" sz="2000" spc="0" dirty="0">
                <a:latin typeface="Arial" panose="020B0604020202020204" pitchFamily="34" charset="0"/>
                <a:ea typeface="Segoe UI Semilight" charset="0"/>
              </a:rPr>
            </a:br>
            <a:endParaRPr lang="en-US" sz="3600" spc="0" dirty="0">
              <a:latin typeface="Arial" panose="020B0604020202020204" pitchFamily="34" charset="0"/>
              <a:ea typeface="Segoe UI Semilight" charset="0"/>
            </a:endParaRPr>
          </a:p>
        </p:txBody>
      </p:sp>
      <p:sp>
        <p:nvSpPr>
          <p:cNvPr id="9" name="Subtitle 2">
            <a:extLst>
              <a:ext uri="{FF2B5EF4-FFF2-40B4-BE49-F238E27FC236}">
                <a16:creationId xmlns:a16="http://schemas.microsoft.com/office/drawing/2014/main" id="{FA87184D-9D3E-46B5-A5D4-8E1D9812BF43}"/>
              </a:ext>
            </a:extLst>
          </p:cNvPr>
          <p:cNvSpPr>
            <a:spLocks noGrp="1"/>
          </p:cNvSpPr>
          <p:nvPr>
            <p:ph type="body" sz="quarter" idx="12"/>
          </p:nvPr>
        </p:nvSpPr>
        <p:spPr>
          <a:xfrm>
            <a:off x="269302" y="4304651"/>
            <a:ext cx="6545155" cy="1792326"/>
          </a:xfrm>
        </p:spPr>
        <p:txBody>
          <a:bodyPr anchor="t"/>
          <a:lstStyle/>
          <a:p>
            <a:r>
              <a:rPr lang="en-US" sz="2000" b="1" dirty="0">
                <a:latin typeface="Arial" panose="020B0604020202020204" pitchFamily="34" charset="0"/>
                <a:ea typeface="Segoe UI Semibold" charset="0"/>
                <a:cs typeface="Arial" panose="020B0604020202020204" pitchFamily="34" charset="0"/>
              </a:rPr>
              <a:t>Sashank Pappu</a:t>
            </a:r>
          </a:p>
          <a:p>
            <a:r>
              <a:rPr lang="en-US" sz="2000" b="1" dirty="0">
                <a:latin typeface="Arial" panose="020B0604020202020204" pitchFamily="34" charset="0"/>
                <a:ea typeface="Segoe UI Semibold" charset="0"/>
                <a:cs typeface="Arial" panose="020B0604020202020204" pitchFamily="34" charset="0"/>
              </a:rPr>
              <a:t>Azure Data &amp; AI Specialist</a:t>
            </a:r>
          </a:p>
        </p:txBody>
      </p:sp>
    </p:spTree>
    <p:extLst>
      <p:ext uri="{BB962C8B-B14F-4D97-AF65-F5344CB8AC3E}">
        <p14:creationId xmlns:p14="http://schemas.microsoft.com/office/powerpoint/2010/main" val="2316826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50"/>
                                        <p:tgtEl>
                                          <p:spTgt spid="8"/>
                                        </p:tgtEl>
                                      </p:cBhvr>
                                    </p:animEffect>
                                    <p:anim calcmode="lin" valueType="num">
                                      <p:cBhvr>
                                        <p:cTn id="8" dur="350" fill="hold"/>
                                        <p:tgtEl>
                                          <p:spTgt spid="8"/>
                                        </p:tgtEl>
                                        <p:attrNameLst>
                                          <p:attrName>ppt_x</p:attrName>
                                        </p:attrNameLst>
                                      </p:cBhvr>
                                      <p:tavLst>
                                        <p:tav tm="0">
                                          <p:val>
                                            <p:strVal val="#ppt_x"/>
                                          </p:val>
                                        </p:tav>
                                        <p:tav tm="100000">
                                          <p:val>
                                            <p:strVal val="#ppt_x"/>
                                          </p:val>
                                        </p:tav>
                                      </p:tavLst>
                                    </p:anim>
                                    <p:anim calcmode="lin" valueType="num">
                                      <p:cBhvr>
                                        <p:cTn id="9" dur="35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350"/>
                                        <p:tgtEl>
                                          <p:spTgt spid="9">
                                            <p:txEl>
                                              <p:pRg st="0" end="0"/>
                                            </p:txEl>
                                          </p:spTgt>
                                        </p:tgtEl>
                                      </p:cBhvr>
                                    </p:animEffect>
                                    <p:anim calcmode="lin" valueType="num">
                                      <p:cBhvr>
                                        <p:cTn id="13" dur="35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35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20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fade">
                                      <p:cBhvr>
                                        <p:cTn id="19" dur="350"/>
                                        <p:tgtEl>
                                          <p:spTgt spid="9">
                                            <p:txEl>
                                              <p:pRg st="1" end="1"/>
                                            </p:txEl>
                                          </p:spTgt>
                                        </p:tgtEl>
                                      </p:cBhvr>
                                    </p:animEffect>
                                    <p:anim calcmode="lin" valueType="num">
                                      <p:cBhvr>
                                        <p:cTn id="20" dur="35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1" dur="35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3715" y="312166"/>
            <a:ext cx="2403475" cy="543560"/>
          </a:xfrm>
          <a:prstGeom prst="rect">
            <a:avLst/>
          </a:prstGeom>
        </p:spPr>
        <p:txBody>
          <a:bodyPr vert="horz" wrap="square" lIns="0" tIns="12065" rIns="0" bIns="0" rtlCol="0">
            <a:spAutoFit/>
          </a:bodyPr>
          <a:lstStyle/>
          <a:p>
            <a:pPr marL="12700">
              <a:lnSpc>
                <a:spcPct val="100000"/>
              </a:lnSpc>
              <a:spcBef>
                <a:spcPts val="95"/>
              </a:spcBef>
            </a:pPr>
            <a:r>
              <a:rPr sz="3400" b="0" spc="-150" dirty="0">
                <a:solidFill>
                  <a:srgbClr val="0078D3"/>
                </a:solidFill>
                <a:latin typeface="Segoe UI Semibold"/>
                <a:cs typeface="Segoe UI Semibold"/>
              </a:rPr>
              <a:t>D</a:t>
            </a:r>
            <a:r>
              <a:rPr sz="3400" b="0" spc="-155" dirty="0">
                <a:solidFill>
                  <a:srgbClr val="0078D3"/>
                </a:solidFill>
                <a:latin typeface="Segoe UI Semibold"/>
                <a:cs typeface="Segoe UI Semibold"/>
              </a:rPr>
              <a:t>e</a:t>
            </a:r>
            <a:r>
              <a:rPr sz="3400" b="0" spc="-170" dirty="0">
                <a:solidFill>
                  <a:srgbClr val="0078D3"/>
                </a:solidFill>
                <a:latin typeface="Segoe UI Semibold"/>
                <a:cs typeface="Segoe UI Semibold"/>
              </a:rPr>
              <a:t>v</a:t>
            </a:r>
            <a:r>
              <a:rPr sz="3400" b="0" spc="-155" dirty="0">
                <a:solidFill>
                  <a:srgbClr val="0078D3"/>
                </a:solidFill>
                <a:latin typeface="Segoe UI Semibold"/>
                <a:cs typeface="Segoe UI Semibold"/>
              </a:rPr>
              <a:t>e</a:t>
            </a:r>
            <a:r>
              <a:rPr sz="3400" b="0" spc="-150" dirty="0">
                <a:solidFill>
                  <a:srgbClr val="0078D3"/>
                </a:solidFill>
                <a:latin typeface="Segoe UI Semibold"/>
                <a:cs typeface="Segoe UI Semibold"/>
              </a:rPr>
              <a:t>lo</a:t>
            </a:r>
            <a:r>
              <a:rPr sz="3400" b="0" spc="-5" dirty="0">
                <a:solidFill>
                  <a:srgbClr val="0078D3"/>
                </a:solidFill>
                <a:latin typeface="Segoe UI Semibold"/>
                <a:cs typeface="Segoe UI Semibold"/>
              </a:rPr>
              <a:t>p</a:t>
            </a:r>
            <a:r>
              <a:rPr sz="3400" b="0" spc="-295" dirty="0">
                <a:solidFill>
                  <a:srgbClr val="0078D3"/>
                </a:solidFill>
                <a:latin typeface="Segoe UI Semibold"/>
                <a:cs typeface="Segoe UI Semibold"/>
              </a:rPr>
              <a:t> </a:t>
            </a:r>
            <a:r>
              <a:rPr sz="3400" b="0" spc="-150" dirty="0">
                <a:solidFill>
                  <a:srgbClr val="0078D3"/>
                </a:solidFill>
                <a:latin typeface="Segoe UI Semibold"/>
                <a:cs typeface="Segoe UI Semibold"/>
              </a:rPr>
              <a:t>Hu</a:t>
            </a:r>
            <a:r>
              <a:rPr sz="3400" b="0" spc="-5" dirty="0">
                <a:solidFill>
                  <a:srgbClr val="0078D3"/>
                </a:solidFill>
                <a:latin typeface="Segoe UI Semibold"/>
                <a:cs typeface="Segoe UI Semibold"/>
              </a:rPr>
              <a:t>b</a:t>
            </a:r>
            <a:endParaRPr sz="3400" dirty="0">
              <a:latin typeface="Segoe UI Semibold"/>
              <a:cs typeface="Segoe UI Semibold"/>
            </a:endParaRPr>
          </a:p>
        </p:txBody>
      </p:sp>
      <p:sp>
        <p:nvSpPr>
          <p:cNvPr id="6" name="object 6"/>
          <p:cNvSpPr txBox="1"/>
          <p:nvPr/>
        </p:nvSpPr>
        <p:spPr>
          <a:xfrm>
            <a:off x="413715" y="1083945"/>
            <a:ext cx="3463925" cy="105664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78D3"/>
                </a:solidFill>
                <a:latin typeface="Segoe UI Semibold"/>
                <a:cs typeface="Segoe UI Semibold"/>
              </a:rPr>
              <a:t>Overview</a:t>
            </a:r>
            <a:endParaRPr sz="1800">
              <a:latin typeface="Segoe UI Semibold"/>
              <a:cs typeface="Segoe UI Semibold"/>
            </a:endParaRPr>
          </a:p>
          <a:p>
            <a:pPr>
              <a:lnSpc>
                <a:spcPct val="100000"/>
              </a:lnSpc>
              <a:spcBef>
                <a:spcPts val="50"/>
              </a:spcBef>
            </a:pPr>
            <a:endParaRPr sz="1700">
              <a:latin typeface="Segoe UI Semibold"/>
              <a:cs typeface="Segoe UI Semibold"/>
            </a:endParaRPr>
          </a:p>
          <a:p>
            <a:pPr marL="12700">
              <a:lnSpc>
                <a:spcPts val="1825"/>
              </a:lnSpc>
            </a:pPr>
            <a:r>
              <a:rPr sz="1600" spc="-5" dirty="0">
                <a:latin typeface="Segoe UI"/>
                <a:cs typeface="Segoe UI"/>
              </a:rPr>
              <a:t>It</a:t>
            </a:r>
            <a:r>
              <a:rPr sz="1600" spc="-15" dirty="0">
                <a:latin typeface="Segoe UI"/>
                <a:cs typeface="Segoe UI"/>
              </a:rPr>
              <a:t> </a:t>
            </a:r>
            <a:r>
              <a:rPr sz="1600" spc="-10" dirty="0">
                <a:latin typeface="Segoe UI"/>
                <a:cs typeface="Segoe UI"/>
              </a:rPr>
              <a:t>provides </a:t>
            </a:r>
            <a:r>
              <a:rPr sz="1600" spc="-5" dirty="0">
                <a:latin typeface="Segoe UI"/>
                <a:cs typeface="Segoe UI"/>
              </a:rPr>
              <a:t>development</a:t>
            </a:r>
            <a:r>
              <a:rPr sz="1600" spc="-25" dirty="0">
                <a:latin typeface="Segoe UI"/>
                <a:cs typeface="Segoe UI"/>
              </a:rPr>
              <a:t> </a:t>
            </a:r>
            <a:r>
              <a:rPr sz="1600" spc="-5" dirty="0">
                <a:latin typeface="Segoe UI"/>
                <a:cs typeface="Segoe UI"/>
              </a:rPr>
              <a:t>experience</a:t>
            </a:r>
            <a:r>
              <a:rPr sz="1600" spc="5" dirty="0">
                <a:latin typeface="Segoe UI"/>
                <a:cs typeface="Segoe UI"/>
              </a:rPr>
              <a:t> </a:t>
            </a:r>
            <a:r>
              <a:rPr sz="1600" spc="-10" dirty="0">
                <a:latin typeface="Segoe UI"/>
                <a:cs typeface="Segoe UI"/>
              </a:rPr>
              <a:t>to</a:t>
            </a:r>
            <a:endParaRPr sz="1600">
              <a:latin typeface="Segoe UI"/>
              <a:cs typeface="Segoe UI"/>
            </a:endParaRPr>
          </a:p>
          <a:p>
            <a:pPr marL="12700">
              <a:lnSpc>
                <a:spcPts val="1825"/>
              </a:lnSpc>
            </a:pPr>
            <a:r>
              <a:rPr sz="1600" spc="-10" dirty="0">
                <a:latin typeface="Segoe UI"/>
                <a:cs typeface="Segoe UI"/>
              </a:rPr>
              <a:t>query,</a:t>
            </a:r>
            <a:r>
              <a:rPr sz="1600" spc="10" dirty="0">
                <a:latin typeface="Segoe UI"/>
                <a:cs typeface="Segoe UI"/>
              </a:rPr>
              <a:t> </a:t>
            </a:r>
            <a:r>
              <a:rPr sz="1600" spc="-5" dirty="0">
                <a:latin typeface="Segoe UI"/>
                <a:cs typeface="Segoe UI"/>
              </a:rPr>
              <a:t>analyze,</a:t>
            </a:r>
            <a:r>
              <a:rPr sz="1600" spc="-10" dirty="0">
                <a:latin typeface="Segoe UI"/>
                <a:cs typeface="Segoe UI"/>
              </a:rPr>
              <a:t> </a:t>
            </a:r>
            <a:r>
              <a:rPr sz="1600" spc="-5" dirty="0">
                <a:latin typeface="Segoe UI"/>
                <a:cs typeface="Segoe UI"/>
              </a:rPr>
              <a:t>model</a:t>
            </a:r>
            <a:r>
              <a:rPr sz="1600" spc="-20" dirty="0">
                <a:latin typeface="Segoe UI"/>
                <a:cs typeface="Segoe UI"/>
              </a:rPr>
              <a:t> </a:t>
            </a:r>
            <a:r>
              <a:rPr sz="1600" spc="-5" dirty="0">
                <a:latin typeface="Segoe UI"/>
                <a:cs typeface="Segoe UI"/>
              </a:rPr>
              <a:t>data</a:t>
            </a:r>
            <a:endParaRPr sz="1600">
              <a:latin typeface="Segoe UI"/>
              <a:cs typeface="Segoe UI"/>
            </a:endParaRPr>
          </a:p>
        </p:txBody>
      </p:sp>
      <p:sp>
        <p:nvSpPr>
          <p:cNvPr id="7" name="object 7"/>
          <p:cNvSpPr txBox="1"/>
          <p:nvPr/>
        </p:nvSpPr>
        <p:spPr>
          <a:xfrm>
            <a:off x="413715" y="2969514"/>
            <a:ext cx="3295015" cy="310705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0078D3"/>
                </a:solidFill>
                <a:latin typeface="Segoe UI Semibold"/>
                <a:cs typeface="Segoe UI Semibold"/>
              </a:rPr>
              <a:t>Benefits</a:t>
            </a:r>
            <a:endParaRPr sz="1800">
              <a:latin typeface="Segoe UI Semibold"/>
              <a:cs typeface="Segoe UI Semibold"/>
            </a:endParaRPr>
          </a:p>
          <a:p>
            <a:pPr>
              <a:lnSpc>
                <a:spcPct val="100000"/>
              </a:lnSpc>
            </a:pPr>
            <a:endParaRPr sz="1900">
              <a:latin typeface="Segoe UI Semibold"/>
              <a:cs typeface="Segoe UI Semibold"/>
            </a:endParaRPr>
          </a:p>
          <a:p>
            <a:pPr marL="12700" marR="151765">
              <a:lnSpc>
                <a:spcPts val="1730"/>
              </a:lnSpc>
            </a:pPr>
            <a:r>
              <a:rPr sz="1600" spc="-5" dirty="0">
                <a:latin typeface="Segoe UI"/>
                <a:cs typeface="Segoe UI"/>
              </a:rPr>
              <a:t>Multiple languages </a:t>
            </a:r>
            <a:r>
              <a:rPr sz="1600" spc="-10" dirty="0">
                <a:latin typeface="Segoe UI"/>
                <a:cs typeface="Segoe UI"/>
              </a:rPr>
              <a:t>to </a:t>
            </a:r>
            <a:r>
              <a:rPr sz="1600" spc="-5" dirty="0">
                <a:latin typeface="Segoe UI"/>
                <a:cs typeface="Segoe UI"/>
              </a:rPr>
              <a:t>analyze data </a:t>
            </a:r>
            <a:r>
              <a:rPr sz="1600" spc="-425" dirty="0">
                <a:latin typeface="Segoe UI"/>
                <a:cs typeface="Segoe UI"/>
              </a:rPr>
              <a:t> </a:t>
            </a:r>
            <a:r>
              <a:rPr sz="1600" spc="-5" dirty="0">
                <a:latin typeface="Segoe UI"/>
                <a:cs typeface="Segoe UI"/>
              </a:rPr>
              <a:t>under</a:t>
            </a:r>
            <a:r>
              <a:rPr sz="1600" spc="-10" dirty="0">
                <a:latin typeface="Segoe UI"/>
                <a:cs typeface="Segoe UI"/>
              </a:rPr>
              <a:t> </a:t>
            </a:r>
            <a:r>
              <a:rPr sz="1600" spc="-5" dirty="0">
                <a:latin typeface="Segoe UI"/>
                <a:cs typeface="Segoe UI"/>
              </a:rPr>
              <a:t>one</a:t>
            </a:r>
            <a:r>
              <a:rPr sz="1600" dirty="0">
                <a:latin typeface="Segoe UI"/>
                <a:cs typeface="Segoe UI"/>
              </a:rPr>
              <a:t> </a:t>
            </a:r>
            <a:r>
              <a:rPr sz="1600" spc="-10" dirty="0">
                <a:latin typeface="Segoe UI"/>
                <a:cs typeface="Segoe UI"/>
              </a:rPr>
              <a:t>umbrella</a:t>
            </a:r>
            <a:endParaRPr sz="1600">
              <a:latin typeface="Segoe UI"/>
              <a:cs typeface="Segoe UI"/>
            </a:endParaRPr>
          </a:p>
          <a:p>
            <a:pPr>
              <a:lnSpc>
                <a:spcPct val="100000"/>
              </a:lnSpc>
              <a:spcBef>
                <a:spcPts val="30"/>
              </a:spcBef>
            </a:pPr>
            <a:endParaRPr sz="1850">
              <a:latin typeface="Segoe UI"/>
              <a:cs typeface="Segoe UI"/>
            </a:endParaRPr>
          </a:p>
          <a:p>
            <a:pPr marL="12700" marR="225425">
              <a:lnSpc>
                <a:spcPts val="1730"/>
              </a:lnSpc>
              <a:spcBef>
                <a:spcPts val="5"/>
              </a:spcBef>
            </a:pPr>
            <a:r>
              <a:rPr sz="1600" spc="-15" dirty="0">
                <a:latin typeface="Segoe UI"/>
                <a:cs typeface="Segoe UI"/>
              </a:rPr>
              <a:t>Switch</a:t>
            </a:r>
            <a:r>
              <a:rPr sz="1600" dirty="0">
                <a:latin typeface="Segoe UI"/>
                <a:cs typeface="Segoe UI"/>
              </a:rPr>
              <a:t> </a:t>
            </a:r>
            <a:r>
              <a:rPr sz="1600" spc="-5" dirty="0">
                <a:latin typeface="Segoe UI"/>
                <a:cs typeface="Segoe UI"/>
              </a:rPr>
              <a:t>over notebooks</a:t>
            </a:r>
            <a:r>
              <a:rPr sz="1600" spc="5" dirty="0">
                <a:latin typeface="Segoe UI"/>
                <a:cs typeface="Segoe UI"/>
              </a:rPr>
              <a:t> </a:t>
            </a:r>
            <a:r>
              <a:rPr sz="1600" spc="-5" dirty="0">
                <a:latin typeface="Segoe UI"/>
                <a:cs typeface="Segoe UI"/>
              </a:rPr>
              <a:t>and</a:t>
            </a:r>
            <a:r>
              <a:rPr sz="1600" spc="-20" dirty="0">
                <a:latin typeface="Segoe UI"/>
                <a:cs typeface="Segoe UI"/>
              </a:rPr>
              <a:t> </a:t>
            </a:r>
            <a:r>
              <a:rPr sz="1600" spc="-10" dirty="0">
                <a:latin typeface="Segoe UI"/>
                <a:cs typeface="Segoe UI"/>
              </a:rPr>
              <a:t>scripts </a:t>
            </a:r>
            <a:r>
              <a:rPr sz="1600" spc="-420" dirty="0">
                <a:latin typeface="Segoe UI"/>
                <a:cs typeface="Segoe UI"/>
              </a:rPr>
              <a:t> </a:t>
            </a:r>
            <a:r>
              <a:rPr sz="1600" spc="-5" dirty="0">
                <a:latin typeface="Segoe UI"/>
                <a:cs typeface="Segoe UI"/>
              </a:rPr>
              <a:t>without </a:t>
            </a:r>
            <a:r>
              <a:rPr sz="1600" spc="-10" dirty="0">
                <a:latin typeface="Segoe UI"/>
                <a:cs typeface="Segoe UI"/>
              </a:rPr>
              <a:t>loosing</a:t>
            </a:r>
            <a:r>
              <a:rPr sz="1600" spc="10" dirty="0">
                <a:latin typeface="Segoe UI"/>
                <a:cs typeface="Segoe UI"/>
              </a:rPr>
              <a:t> </a:t>
            </a:r>
            <a:r>
              <a:rPr sz="1600" spc="-10" dirty="0">
                <a:latin typeface="Segoe UI"/>
                <a:cs typeface="Segoe UI"/>
              </a:rPr>
              <a:t>content</a:t>
            </a:r>
            <a:endParaRPr sz="1600">
              <a:latin typeface="Segoe UI"/>
              <a:cs typeface="Segoe UI"/>
            </a:endParaRPr>
          </a:p>
          <a:p>
            <a:pPr>
              <a:lnSpc>
                <a:spcPct val="100000"/>
              </a:lnSpc>
              <a:spcBef>
                <a:spcPts val="25"/>
              </a:spcBef>
            </a:pPr>
            <a:endParaRPr sz="1700">
              <a:latin typeface="Segoe UI"/>
              <a:cs typeface="Segoe UI"/>
            </a:endParaRPr>
          </a:p>
          <a:p>
            <a:pPr marL="12700">
              <a:lnSpc>
                <a:spcPts val="1825"/>
              </a:lnSpc>
            </a:pPr>
            <a:r>
              <a:rPr sz="1600" spc="-5" dirty="0">
                <a:latin typeface="Segoe UI"/>
                <a:cs typeface="Segoe UI"/>
              </a:rPr>
              <a:t>Code intellisense</a:t>
            </a:r>
            <a:r>
              <a:rPr sz="1600" dirty="0">
                <a:latin typeface="Segoe UI"/>
                <a:cs typeface="Segoe UI"/>
              </a:rPr>
              <a:t> </a:t>
            </a:r>
            <a:r>
              <a:rPr sz="1600" spc="-5" dirty="0">
                <a:latin typeface="Segoe UI"/>
                <a:cs typeface="Segoe UI"/>
              </a:rPr>
              <a:t>offers</a:t>
            </a:r>
            <a:r>
              <a:rPr sz="1600" spc="-20" dirty="0">
                <a:latin typeface="Segoe UI"/>
                <a:cs typeface="Segoe UI"/>
              </a:rPr>
              <a:t> </a:t>
            </a:r>
            <a:r>
              <a:rPr sz="1600" spc="-10" dirty="0">
                <a:latin typeface="Segoe UI"/>
                <a:cs typeface="Segoe UI"/>
              </a:rPr>
              <a:t>reliable</a:t>
            </a:r>
            <a:r>
              <a:rPr sz="1600" spc="10" dirty="0">
                <a:latin typeface="Segoe UI"/>
                <a:cs typeface="Segoe UI"/>
              </a:rPr>
              <a:t> </a:t>
            </a:r>
            <a:r>
              <a:rPr sz="1600" spc="-10" dirty="0">
                <a:latin typeface="Segoe UI"/>
                <a:cs typeface="Segoe UI"/>
              </a:rPr>
              <a:t>code</a:t>
            </a:r>
            <a:endParaRPr sz="1600">
              <a:latin typeface="Segoe UI"/>
              <a:cs typeface="Segoe UI"/>
            </a:endParaRPr>
          </a:p>
          <a:p>
            <a:pPr marL="12700">
              <a:lnSpc>
                <a:spcPts val="1825"/>
              </a:lnSpc>
            </a:pPr>
            <a:r>
              <a:rPr sz="1600" spc="-5" dirty="0">
                <a:latin typeface="Segoe UI"/>
                <a:cs typeface="Segoe UI"/>
              </a:rPr>
              <a:t>development</a:t>
            </a:r>
            <a:endParaRPr sz="1600">
              <a:latin typeface="Segoe UI"/>
              <a:cs typeface="Segoe UI"/>
            </a:endParaRPr>
          </a:p>
          <a:p>
            <a:pPr>
              <a:lnSpc>
                <a:spcPct val="100000"/>
              </a:lnSpc>
              <a:spcBef>
                <a:spcPts val="40"/>
              </a:spcBef>
            </a:pPr>
            <a:endParaRPr sz="1700">
              <a:latin typeface="Segoe UI"/>
              <a:cs typeface="Segoe UI"/>
            </a:endParaRPr>
          </a:p>
          <a:p>
            <a:pPr marL="12700">
              <a:lnSpc>
                <a:spcPct val="100000"/>
              </a:lnSpc>
              <a:spcBef>
                <a:spcPts val="5"/>
              </a:spcBef>
            </a:pPr>
            <a:r>
              <a:rPr sz="1600" spc="-15" dirty="0">
                <a:latin typeface="Segoe UI"/>
                <a:cs typeface="Segoe UI"/>
              </a:rPr>
              <a:t>Create</a:t>
            </a:r>
            <a:r>
              <a:rPr sz="1600" spc="5" dirty="0">
                <a:latin typeface="Segoe UI"/>
                <a:cs typeface="Segoe UI"/>
              </a:rPr>
              <a:t> </a:t>
            </a:r>
            <a:r>
              <a:rPr sz="1600" spc="-10" dirty="0">
                <a:latin typeface="Segoe UI"/>
                <a:cs typeface="Segoe UI"/>
              </a:rPr>
              <a:t>insightful</a:t>
            </a:r>
            <a:r>
              <a:rPr sz="1600" spc="-5" dirty="0">
                <a:latin typeface="Segoe UI"/>
                <a:cs typeface="Segoe UI"/>
              </a:rPr>
              <a:t> visualizations</a:t>
            </a:r>
            <a:endParaRPr sz="1600">
              <a:latin typeface="Segoe UI"/>
              <a:cs typeface="Segoe UI"/>
            </a:endParaRPr>
          </a:p>
        </p:txBody>
      </p:sp>
      <p:grpSp>
        <p:nvGrpSpPr>
          <p:cNvPr id="8" name="object 8"/>
          <p:cNvGrpSpPr/>
          <p:nvPr/>
        </p:nvGrpSpPr>
        <p:grpSpPr>
          <a:xfrm>
            <a:off x="4291584" y="1082039"/>
            <a:ext cx="7751445" cy="5468620"/>
            <a:chOff x="4291584" y="1082039"/>
            <a:chExt cx="7751445" cy="5468620"/>
          </a:xfrm>
        </p:grpSpPr>
        <p:pic>
          <p:nvPicPr>
            <p:cNvPr id="9" name="object 9"/>
            <p:cNvPicPr/>
            <p:nvPr/>
          </p:nvPicPr>
          <p:blipFill>
            <a:blip r:embed="rId2" cstate="print"/>
            <a:stretch>
              <a:fillRect/>
            </a:stretch>
          </p:blipFill>
          <p:spPr>
            <a:xfrm>
              <a:off x="4300728" y="1091183"/>
              <a:ext cx="7732776" cy="5449824"/>
            </a:xfrm>
            <a:prstGeom prst="rect">
              <a:avLst/>
            </a:prstGeom>
          </p:spPr>
        </p:pic>
        <p:sp>
          <p:nvSpPr>
            <p:cNvPr id="10" name="object 10"/>
            <p:cNvSpPr/>
            <p:nvPr/>
          </p:nvSpPr>
          <p:spPr>
            <a:xfrm>
              <a:off x="4296156" y="1086611"/>
              <a:ext cx="7741920" cy="5459095"/>
            </a:xfrm>
            <a:custGeom>
              <a:avLst/>
              <a:gdLst/>
              <a:ahLst/>
              <a:cxnLst/>
              <a:rect l="l" t="t" r="r" b="b"/>
              <a:pathLst>
                <a:path w="7741920" h="5459095">
                  <a:moveTo>
                    <a:pt x="0" y="5458968"/>
                  </a:moveTo>
                  <a:lnTo>
                    <a:pt x="7741920" y="5458968"/>
                  </a:lnTo>
                  <a:lnTo>
                    <a:pt x="7741920" y="0"/>
                  </a:lnTo>
                  <a:lnTo>
                    <a:pt x="0" y="0"/>
                  </a:lnTo>
                  <a:lnTo>
                    <a:pt x="0" y="5458968"/>
                  </a:lnTo>
                  <a:close/>
                </a:path>
              </a:pathLst>
            </a:custGeom>
            <a:ln w="9144">
              <a:solidFill>
                <a:srgbClr val="7E7E7E"/>
              </a:solidFill>
            </a:ln>
          </p:spPr>
          <p:txBody>
            <a:bodyPr wrap="square" lIns="0" tIns="0" rIns="0" bIns="0" rtlCol="0"/>
            <a:lstStyle/>
            <a:p>
              <a:endParaRPr/>
            </a:p>
          </p:txBody>
        </p:sp>
        <p:sp>
          <p:nvSpPr>
            <p:cNvPr id="11" name="object 11"/>
            <p:cNvSpPr/>
            <p:nvPr/>
          </p:nvSpPr>
          <p:spPr>
            <a:xfrm>
              <a:off x="4714494" y="2230373"/>
              <a:ext cx="1938655" cy="1464945"/>
            </a:xfrm>
            <a:custGeom>
              <a:avLst/>
              <a:gdLst/>
              <a:ahLst/>
              <a:cxnLst/>
              <a:rect l="l" t="t" r="r" b="b"/>
              <a:pathLst>
                <a:path w="1938654" h="1464945">
                  <a:moveTo>
                    <a:pt x="0" y="1464564"/>
                  </a:moveTo>
                  <a:lnTo>
                    <a:pt x="1938527" y="1464564"/>
                  </a:lnTo>
                  <a:lnTo>
                    <a:pt x="1938527" y="0"/>
                  </a:lnTo>
                  <a:lnTo>
                    <a:pt x="0" y="0"/>
                  </a:lnTo>
                  <a:lnTo>
                    <a:pt x="0" y="1464564"/>
                  </a:lnTo>
                  <a:close/>
                </a:path>
              </a:pathLst>
            </a:custGeom>
            <a:ln w="19812">
              <a:solidFill>
                <a:srgbClr val="FF0000"/>
              </a:solidFill>
            </a:ln>
          </p:spPr>
          <p:txBody>
            <a:bodyPr wrap="square" lIns="0" tIns="0" rIns="0" bIns="0" rtlCol="0"/>
            <a:lstStyle/>
            <a:p>
              <a:endParaRPr/>
            </a:p>
          </p:txBody>
        </p:sp>
      </p:grpSp>
    </p:spTree>
    <p:extLst>
      <p:ext uri="{BB962C8B-B14F-4D97-AF65-F5344CB8AC3E}">
        <p14:creationId xmlns:p14="http://schemas.microsoft.com/office/powerpoint/2010/main" val="300256660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3715" y="312166"/>
            <a:ext cx="4712970" cy="543560"/>
          </a:xfrm>
          <a:prstGeom prst="rect">
            <a:avLst/>
          </a:prstGeom>
        </p:spPr>
        <p:txBody>
          <a:bodyPr vert="horz" wrap="square" lIns="0" tIns="12065" rIns="0" bIns="0" rtlCol="0">
            <a:spAutoFit/>
          </a:bodyPr>
          <a:lstStyle/>
          <a:p>
            <a:pPr marL="12700">
              <a:lnSpc>
                <a:spcPct val="100000"/>
              </a:lnSpc>
              <a:spcBef>
                <a:spcPts val="95"/>
              </a:spcBef>
            </a:pPr>
            <a:r>
              <a:rPr sz="3400" b="0" spc="-150" dirty="0">
                <a:solidFill>
                  <a:srgbClr val="0078D3"/>
                </a:solidFill>
                <a:latin typeface="Segoe UI Semibold"/>
                <a:cs typeface="Segoe UI Semibold"/>
              </a:rPr>
              <a:t>D</a:t>
            </a:r>
            <a:r>
              <a:rPr sz="3400" b="0" spc="-155" dirty="0">
                <a:solidFill>
                  <a:srgbClr val="0078D3"/>
                </a:solidFill>
                <a:latin typeface="Segoe UI Semibold"/>
                <a:cs typeface="Segoe UI Semibold"/>
              </a:rPr>
              <a:t>e</a:t>
            </a:r>
            <a:r>
              <a:rPr sz="3400" b="0" spc="-170" dirty="0">
                <a:solidFill>
                  <a:srgbClr val="0078D3"/>
                </a:solidFill>
                <a:latin typeface="Segoe UI Semibold"/>
                <a:cs typeface="Segoe UI Semibold"/>
              </a:rPr>
              <a:t>v</a:t>
            </a:r>
            <a:r>
              <a:rPr sz="3400" b="0" spc="-155" dirty="0">
                <a:solidFill>
                  <a:srgbClr val="0078D3"/>
                </a:solidFill>
                <a:latin typeface="Segoe UI Semibold"/>
                <a:cs typeface="Segoe UI Semibold"/>
              </a:rPr>
              <a:t>e</a:t>
            </a:r>
            <a:r>
              <a:rPr sz="3400" b="0" spc="-150" dirty="0">
                <a:solidFill>
                  <a:srgbClr val="0078D3"/>
                </a:solidFill>
                <a:latin typeface="Segoe UI Semibold"/>
                <a:cs typeface="Segoe UI Semibold"/>
              </a:rPr>
              <a:t>lo</a:t>
            </a:r>
            <a:r>
              <a:rPr sz="3400" b="0" spc="-5" dirty="0">
                <a:solidFill>
                  <a:srgbClr val="0078D3"/>
                </a:solidFill>
                <a:latin typeface="Segoe UI Semibold"/>
                <a:cs typeface="Segoe UI Semibold"/>
              </a:rPr>
              <a:t>p</a:t>
            </a:r>
            <a:r>
              <a:rPr sz="3400" b="0" spc="-295" dirty="0">
                <a:solidFill>
                  <a:srgbClr val="0078D3"/>
                </a:solidFill>
                <a:latin typeface="Segoe UI Semibold"/>
                <a:cs typeface="Segoe UI Semibold"/>
              </a:rPr>
              <a:t> </a:t>
            </a:r>
            <a:r>
              <a:rPr sz="3400" b="0" spc="-150" dirty="0">
                <a:solidFill>
                  <a:srgbClr val="0078D3"/>
                </a:solidFill>
                <a:latin typeface="Segoe UI Semibold"/>
                <a:cs typeface="Segoe UI Semibold"/>
              </a:rPr>
              <a:t>Hu</a:t>
            </a:r>
            <a:r>
              <a:rPr sz="3400" b="0" spc="-5" dirty="0">
                <a:solidFill>
                  <a:srgbClr val="0078D3"/>
                </a:solidFill>
                <a:latin typeface="Segoe UI Semibold"/>
                <a:cs typeface="Segoe UI Semibold"/>
              </a:rPr>
              <a:t>b</a:t>
            </a:r>
            <a:r>
              <a:rPr sz="3400" b="0" spc="-285" dirty="0">
                <a:solidFill>
                  <a:srgbClr val="0078D3"/>
                </a:solidFill>
                <a:latin typeface="Segoe UI Semibold"/>
                <a:cs typeface="Segoe UI Semibold"/>
              </a:rPr>
              <a:t> </a:t>
            </a:r>
            <a:r>
              <a:rPr sz="3400" b="0" spc="-5" dirty="0">
                <a:solidFill>
                  <a:srgbClr val="0078D3"/>
                </a:solidFill>
                <a:latin typeface="Segoe UI Semibold"/>
                <a:cs typeface="Segoe UI Semibold"/>
              </a:rPr>
              <a:t>-</a:t>
            </a:r>
            <a:r>
              <a:rPr sz="3400" b="0" spc="-285" dirty="0">
                <a:solidFill>
                  <a:srgbClr val="0078D3"/>
                </a:solidFill>
                <a:latin typeface="Segoe UI Semibold"/>
                <a:cs typeface="Segoe UI Semibold"/>
              </a:rPr>
              <a:t> </a:t>
            </a:r>
            <a:r>
              <a:rPr sz="3400" b="0" spc="-150" dirty="0">
                <a:solidFill>
                  <a:srgbClr val="0078D3"/>
                </a:solidFill>
                <a:latin typeface="Segoe UI Semibold"/>
                <a:cs typeface="Segoe UI Semibold"/>
              </a:rPr>
              <a:t>SQ</a:t>
            </a:r>
            <a:r>
              <a:rPr sz="3400" b="0" spc="-5" dirty="0">
                <a:solidFill>
                  <a:srgbClr val="0078D3"/>
                </a:solidFill>
                <a:latin typeface="Segoe UI Semibold"/>
                <a:cs typeface="Segoe UI Semibold"/>
              </a:rPr>
              <a:t>L</a:t>
            </a:r>
            <a:r>
              <a:rPr sz="3400" b="0" spc="-295" dirty="0">
                <a:solidFill>
                  <a:srgbClr val="0078D3"/>
                </a:solidFill>
                <a:latin typeface="Segoe UI Semibold"/>
                <a:cs typeface="Segoe UI Semibold"/>
              </a:rPr>
              <a:t> </a:t>
            </a:r>
            <a:r>
              <a:rPr sz="3400" b="0" spc="-150" dirty="0">
                <a:solidFill>
                  <a:srgbClr val="0078D3"/>
                </a:solidFill>
                <a:latin typeface="Segoe UI Semibold"/>
                <a:cs typeface="Segoe UI Semibold"/>
              </a:rPr>
              <a:t>sc</a:t>
            </a:r>
            <a:r>
              <a:rPr sz="3400" b="0" spc="-145" dirty="0">
                <a:solidFill>
                  <a:srgbClr val="0078D3"/>
                </a:solidFill>
                <a:latin typeface="Segoe UI Semibold"/>
                <a:cs typeface="Segoe UI Semibold"/>
              </a:rPr>
              <a:t>r</a:t>
            </a:r>
            <a:r>
              <a:rPr sz="3400" b="0" spc="-150" dirty="0">
                <a:solidFill>
                  <a:srgbClr val="0078D3"/>
                </a:solidFill>
                <a:latin typeface="Segoe UI Semibold"/>
                <a:cs typeface="Segoe UI Semibold"/>
              </a:rPr>
              <a:t>i</a:t>
            </a:r>
            <a:r>
              <a:rPr sz="3400" b="0" spc="-145" dirty="0">
                <a:solidFill>
                  <a:srgbClr val="0078D3"/>
                </a:solidFill>
                <a:latin typeface="Segoe UI Semibold"/>
                <a:cs typeface="Segoe UI Semibold"/>
              </a:rPr>
              <a:t>p</a:t>
            </a:r>
            <a:r>
              <a:rPr sz="3400" b="0" spc="-155" dirty="0">
                <a:solidFill>
                  <a:srgbClr val="0078D3"/>
                </a:solidFill>
                <a:latin typeface="Segoe UI Semibold"/>
                <a:cs typeface="Segoe UI Semibold"/>
              </a:rPr>
              <a:t>t</a:t>
            </a:r>
            <a:r>
              <a:rPr sz="3400" b="0" spc="-5" dirty="0">
                <a:solidFill>
                  <a:srgbClr val="0078D3"/>
                </a:solidFill>
                <a:latin typeface="Segoe UI Semibold"/>
                <a:cs typeface="Segoe UI Semibold"/>
              </a:rPr>
              <a:t>s</a:t>
            </a:r>
            <a:endParaRPr sz="3400">
              <a:latin typeface="Segoe UI Semibold"/>
              <a:cs typeface="Segoe UI Semibold"/>
            </a:endParaRPr>
          </a:p>
        </p:txBody>
      </p:sp>
      <p:sp>
        <p:nvSpPr>
          <p:cNvPr id="3" name="object 3"/>
          <p:cNvSpPr txBox="1"/>
          <p:nvPr/>
        </p:nvSpPr>
        <p:spPr>
          <a:xfrm>
            <a:off x="413715" y="1083945"/>
            <a:ext cx="4573270" cy="288798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0078D3"/>
                </a:solidFill>
                <a:latin typeface="Segoe UI Semibold"/>
                <a:cs typeface="Segoe UI Semibold"/>
              </a:rPr>
              <a:t>SQL</a:t>
            </a:r>
            <a:r>
              <a:rPr sz="1800" spc="-50" dirty="0">
                <a:solidFill>
                  <a:srgbClr val="0078D3"/>
                </a:solidFill>
                <a:latin typeface="Segoe UI Semibold"/>
                <a:cs typeface="Segoe UI Semibold"/>
              </a:rPr>
              <a:t> </a:t>
            </a:r>
            <a:r>
              <a:rPr sz="1800" spc="-5" dirty="0">
                <a:solidFill>
                  <a:srgbClr val="0078D3"/>
                </a:solidFill>
                <a:latin typeface="Segoe UI Semibold"/>
                <a:cs typeface="Segoe UI Semibold"/>
              </a:rPr>
              <a:t>Script</a:t>
            </a:r>
            <a:endParaRPr sz="1800">
              <a:latin typeface="Segoe UI Semibold"/>
              <a:cs typeface="Segoe UI Semibold"/>
            </a:endParaRPr>
          </a:p>
          <a:p>
            <a:pPr>
              <a:lnSpc>
                <a:spcPct val="100000"/>
              </a:lnSpc>
              <a:spcBef>
                <a:spcPts val="50"/>
              </a:spcBef>
            </a:pPr>
            <a:endParaRPr sz="1700">
              <a:latin typeface="Segoe UI Semibold"/>
              <a:cs typeface="Segoe UI Semibold"/>
            </a:endParaRPr>
          </a:p>
          <a:p>
            <a:pPr marL="12700">
              <a:lnSpc>
                <a:spcPct val="100000"/>
              </a:lnSpc>
            </a:pPr>
            <a:r>
              <a:rPr sz="1600" spc="-5" dirty="0">
                <a:latin typeface="Segoe UI"/>
                <a:cs typeface="Segoe UI"/>
              </a:rPr>
              <a:t>Authoring</a:t>
            </a:r>
            <a:r>
              <a:rPr sz="1600" spc="-10" dirty="0">
                <a:latin typeface="Segoe UI"/>
                <a:cs typeface="Segoe UI"/>
              </a:rPr>
              <a:t> SQL</a:t>
            </a:r>
            <a:r>
              <a:rPr sz="1600" spc="-5" dirty="0">
                <a:latin typeface="Segoe UI"/>
                <a:cs typeface="Segoe UI"/>
              </a:rPr>
              <a:t> </a:t>
            </a:r>
            <a:r>
              <a:rPr sz="1600" spc="-10" dirty="0">
                <a:latin typeface="Segoe UI"/>
                <a:cs typeface="Segoe UI"/>
              </a:rPr>
              <a:t>Scripts</a:t>
            </a:r>
            <a:endParaRPr sz="1600">
              <a:latin typeface="Segoe UI"/>
              <a:cs typeface="Segoe UI"/>
            </a:endParaRPr>
          </a:p>
          <a:p>
            <a:pPr>
              <a:lnSpc>
                <a:spcPct val="100000"/>
              </a:lnSpc>
              <a:spcBef>
                <a:spcPts val="60"/>
              </a:spcBef>
            </a:pPr>
            <a:endParaRPr sz="1850">
              <a:latin typeface="Segoe UI"/>
              <a:cs typeface="Segoe UI"/>
            </a:endParaRPr>
          </a:p>
          <a:p>
            <a:pPr marL="12700" marR="5080">
              <a:lnSpc>
                <a:spcPts val="1730"/>
              </a:lnSpc>
            </a:pPr>
            <a:r>
              <a:rPr sz="1600" spc="-10" dirty="0">
                <a:latin typeface="Segoe UI"/>
                <a:cs typeface="Segoe UI"/>
              </a:rPr>
              <a:t>Execute</a:t>
            </a:r>
            <a:r>
              <a:rPr sz="1600" spc="5" dirty="0">
                <a:latin typeface="Segoe UI"/>
                <a:cs typeface="Segoe UI"/>
              </a:rPr>
              <a:t> </a:t>
            </a:r>
            <a:r>
              <a:rPr sz="1600" spc="-10" dirty="0">
                <a:latin typeface="Segoe UI"/>
                <a:cs typeface="Segoe UI"/>
              </a:rPr>
              <a:t>SQL</a:t>
            </a:r>
            <a:r>
              <a:rPr sz="1600" spc="10" dirty="0">
                <a:latin typeface="Segoe UI"/>
                <a:cs typeface="Segoe UI"/>
              </a:rPr>
              <a:t> </a:t>
            </a:r>
            <a:r>
              <a:rPr sz="1600" spc="-10" dirty="0">
                <a:latin typeface="Segoe UI"/>
                <a:cs typeface="Segoe UI"/>
              </a:rPr>
              <a:t>script</a:t>
            </a:r>
            <a:r>
              <a:rPr sz="1600" spc="15" dirty="0">
                <a:latin typeface="Segoe UI"/>
                <a:cs typeface="Segoe UI"/>
              </a:rPr>
              <a:t> </a:t>
            </a:r>
            <a:r>
              <a:rPr sz="1600" spc="-5" dirty="0">
                <a:latin typeface="Segoe UI"/>
                <a:cs typeface="Segoe UI"/>
              </a:rPr>
              <a:t>on</a:t>
            </a:r>
            <a:r>
              <a:rPr sz="1600" dirty="0">
                <a:latin typeface="Segoe UI"/>
                <a:cs typeface="Segoe UI"/>
              </a:rPr>
              <a:t> </a:t>
            </a:r>
            <a:r>
              <a:rPr sz="1600" spc="-10" dirty="0">
                <a:latin typeface="Segoe UI"/>
                <a:cs typeface="Segoe UI"/>
              </a:rPr>
              <a:t>provisioned</a:t>
            </a:r>
            <a:r>
              <a:rPr sz="1600" spc="20" dirty="0">
                <a:latin typeface="Segoe UI"/>
                <a:cs typeface="Segoe UI"/>
              </a:rPr>
              <a:t> </a:t>
            </a:r>
            <a:r>
              <a:rPr sz="1600" spc="-10" dirty="0">
                <a:latin typeface="Segoe UI"/>
                <a:cs typeface="Segoe UI"/>
              </a:rPr>
              <a:t>SQL</a:t>
            </a:r>
            <a:r>
              <a:rPr sz="1600" spc="5" dirty="0">
                <a:latin typeface="Segoe UI"/>
                <a:cs typeface="Segoe UI"/>
              </a:rPr>
              <a:t> </a:t>
            </a:r>
            <a:r>
              <a:rPr sz="1600" spc="-20" dirty="0">
                <a:latin typeface="Segoe UI"/>
                <a:cs typeface="Segoe UI"/>
              </a:rPr>
              <a:t>Pool</a:t>
            </a:r>
            <a:r>
              <a:rPr sz="1600" spc="20" dirty="0">
                <a:latin typeface="Segoe UI"/>
                <a:cs typeface="Segoe UI"/>
              </a:rPr>
              <a:t> </a:t>
            </a:r>
            <a:r>
              <a:rPr sz="1600" spc="-5" dirty="0">
                <a:latin typeface="Segoe UI"/>
                <a:cs typeface="Segoe UI"/>
              </a:rPr>
              <a:t>or</a:t>
            </a:r>
            <a:r>
              <a:rPr sz="1600" spc="15" dirty="0">
                <a:latin typeface="Segoe UI"/>
                <a:cs typeface="Segoe UI"/>
              </a:rPr>
              <a:t> </a:t>
            </a:r>
            <a:r>
              <a:rPr sz="1600" spc="-10" dirty="0">
                <a:latin typeface="Segoe UI"/>
                <a:cs typeface="Segoe UI"/>
              </a:rPr>
              <a:t>SQL </a:t>
            </a:r>
            <a:r>
              <a:rPr sz="1600" spc="-425" dirty="0">
                <a:latin typeface="Segoe UI"/>
                <a:cs typeface="Segoe UI"/>
              </a:rPr>
              <a:t> </a:t>
            </a:r>
            <a:r>
              <a:rPr sz="1600" spc="-5" dirty="0">
                <a:latin typeface="Segoe UI"/>
                <a:cs typeface="Segoe UI"/>
              </a:rPr>
              <a:t>On-demand</a:t>
            </a:r>
            <a:endParaRPr sz="1600">
              <a:latin typeface="Segoe UI"/>
              <a:cs typeface="Segoe UI"/>
            </a:endParaRPr>
          </a:p>
          <a:p>
            <a:pPr>
              <a:lnSpc>
                <a:spcPct val="100000"/>
              </a:lnSpc>
              <a:spcBef>
                <a:spcPts val="45"/>
              </a:spcBef>
            </a:pPr>
            <a:endParaRPr sz="1850">
              <a:latin typeface="Segoe UI"/>
              <a:cs typeface="Segoe UI"/>
            </a:endParaRPr>
          </a:p>
          <a:p>
            <a:pPr marL="12700" marR="588645">
              <a:lnSpc>
                <a:spcPts val="1730"/>
              </a:lnSpc>
            </a:pPr>
            <a:r>
              <a:rPr sz="1600" spc="-10" dirty="0">
                <a:latin typeface="Segoe UI"/>
                <a:cs typeface="Segoe UI"/>
              </a:rPr>
              <a:t>Publish</a:t>
            </a:r>
            <a:r>
              <a:rPr sz="1600" spc="10" dirty="0">
                <a:latin typeface="Segoe UI"/>
                <a:cs typeface="Segoe UI"/>
              </a:rPr>
              <a:t> </a:t>
            </a:r>
            <a:r>
              <a:rPr sz="1600" spc="-10" dirty="0">
                <a:latin typeface="Segoe UI"/>
                <a:cs typeface="Segoe UI"/>
              </a:rPr>
              <a:t>individual</a:t>
            </a:r>
            <a:r>
              <a:rPr sz="1600" spc="20" dirty="0">
                <a:latin typeface="Segoe UI"/>
                <a:cs typeface="Segoe UI"/>
              </a:rPr>
              <a:t> </a:t>
            </a:r>
            <a:r>
              <a:rPr sz="1600" spc="-10" dirty="0">
                <a:latin typeface="Segoe UI"/>
                <a:cs typeface="Segoe UI"/>
              </a:rPr>
              <a:t>SQL</a:t>
            </a:r>
            <a:r>
              <a:rPr sz="1600" dirty="0">
                <a:latin typeface="Segoe UI"/>
                <a:cs typeface="Segoe UI"/>
              </a:rPr>
              <a:t> </a:t>
            </a:r>
            <a:r>
              <a:rPr sz="1600" spc="-10" dirty="0">
                <a:latin typeface="Segoe UI"/>
                <a:cs typeface="Segoe UI"/>
              </a:rPr>
              <a:t>script</a:t>
            </a:r>
            <a:r>
              <a:rPr sz="1600" spc="25" dirty="0">
                <a:latin typeface="Segoe UI"/>
                <a:cs typeface="Segoe UI"/>
              </a:rPr>
              <a:t> </a:t>
            </a:r>
            <a:r>
              <a:rPr sz="1600" spc="-5" dirty="0">
                <a:latin typeface="Segoe UI"/>
                <a:cs typeface="Segoe UI"/>
              </a:rPr>
              <a:t>or multiple</a:t>
            </a:r>
            <a:r>
              <a:rPr sz="1600" spc="10" dirty="0">
                <a:latin typeface="Segoe UI"/>
                <a:cs typeface="Segoe UI"/>
              </a:rPr>
              <a:t> </a:t>
            </a:r>
            <a:r>
              <a:rPr sz="1600" spc="-10" dirty="0">
                <a:latin typeface="Segoe UI"/>
                <a:cs typeface="Segoe UI"/>
              </a:rPr>
              <a:t>SQL </a:t>
            </a:r>
            <a:r>
              <a:rPr sz="1600" spc="-425" dirty="0">
                <a:latin typeface="Segoe UI"/>
                <a:cs typeface="Segoe UI"/>
              </a:rPr>
              <a:t> </a:t>
            </a:r>
            <a:r>
              <a:rPr sz="1600" spc="-10" dirty="0">
                <a:latin typeface="Segoe UI"/>
                <a:cs typeface="Segoe UI"/>
              </a:rPr>
              <a:t>scripts</a:t>
            </a:r>
            <a:r>
              <a:rPr sz="1600" spc="5" dirty="0">
                <a:latin typeface="Segoe UI"/>
                <a:cs typeface="Segoe UI"/>
              </a:rPr>
              <a:t> </a:t>
            </a:r>
            <a:r>
              <a:rPr sz="1600" spc="-10" dirty="0">
                <a:latin typeface="Segoe UI"/>
                <a:cs typeface="Segoe UI"/>
              </a:rPr>
              <a:t>through</a:t>
            </a:r>
            <a:r>
              <a:rPr sz="1600" spc="10" dirty="0">
                <a:latin typeface="Segoe UI"/>
                <a:cs typeface="Segoe UI"/>
              </a:rPr>
              <a:t> </a:t>
            </a:r>
            <a:r>
              <a:rPr sz="1600" spc="-10" dirty="0">
                <a:latin typeface="Segoe UI"/>
                <a:cs typeface="Segoe UI"/>
              </a:rPr>
              <a:t>Publish</a:t>
            </a:r>
            <a:r>
              <a:rPr sz="1600" spc="20" dirty="0">
                <a:latin typeface="Segoe UI"/>
                <a:cs typeface="Segoe UI"/>
              </a:rPr>
              <a:t> </a:t>
            </a:r>
            <a:r>
              <a:rPr sz="1600" spc="-5" dirty="0">
                <a:latin typeface="Segoe UI"/>
                <a:cs typeface="Segoe UI"/>
              </a:rPr>
              <a:t>all</a:t>
            </a:r>
            <a:r>
              <a:rPr sz="1600" spc="-10" dirty="0">
                <a:latin typeface="Segoe UI"/>
                <a:cs typeface="Segoe UI"/>
              </a:rPr>
              <a:t> feature</a:t>
            </a:r>
            <a:endParaRPr sz="1600">
              <a:latin typeface="Segoe UI"/>
              <a:cs typeface="Segoe UI"/>
            </a:endParaRPr>
          </a:p>
          <a:p>
            <a:pPr>
              <a:lnSpc>
                <a:spcPct val="100000"/>
              </a:lnSpc>
              <a:spcBef>
                <a:spcPts val="15"/>
              </a:spcBef>
            </a:pPr>
            <a:endParaRPr sz="1700">
              <a:latin typeface="Segoe UI"/>
              <a:cs typeface="Segoe UI"/>
            </a:endParaRPr>
          </a:p>
          <a:p>
            <a:pPr marL="12700">
              <a:lnSpc>
                <a:spcPct val="100000"/>
              </a:lnSpc>
            </a:pPr>
            <a:r>
              <a:rPr sz="1600" spc="-5" dirty="0">
                <a:latin typeface="Segoe UI"/>
                <a:cs typeface="Segoe UI"/>
              </a:rPr>
              <a:t>Language</a:t>
            </a:r>
            <a:r>
              <a:rPr sz="1600" spc="-30" dirty="0">
                <a:latin typeface="Segoe UI"/>
                <a:cs typeface="Segoe UI"/>
              </a:rPr>
              <a:t> </a:t>
            </a:r>
            <a:r>
              <a:rPr sz="1600" dirty="0">
                <a:latin typeface="Segoe UI"/>
                <a:cs typeface="Segoe UI"/>
              </a:rPr>
              <a:t>support</a:t>
            </a:r>
            <a:r>
              <a:rPr sz="1600" spc="5" dirty="0">
                <a:latin typeface="Segoe UI"/>
                <a:cs typeface="Segoe UI"/>
              </a:rPr>
              <a:t> </a:t>
            </a:r>
            <a:r>
              <a:rPr sz="1600" spc="-5" dirty="0">
                <a:latin typeface="Segoe UI"/>
                <a:cs typeface="Segoe UI"/>
              </a:rPr>
              <a:t>and</a:t>
            </a:r>
            <a:r>
              <a:rPr sz="1600" spc="-15" dirty="0">
                <a:latin typeface="Segoe UI"/>
                <a:cs typeface="Segoe UI"/>
              </a:rPr>
              <a:t> </a:t>
            </a:r>
            <a:r>
              <a:rPr sz="1600" spc="-10" dirty="0">
                <a:latin typeface="Segoe UI"/>
                <a:cs typeface="Segoe UI"/>
              </a:rPr>
              <a:t>intellisense</a:t>
            </a:r>
            <a:endParaRPr sz="1600">
              <a:latin typeface="Segoe UI"/>
              <a:cs typeface="Segoe UI"/>
            </a:endParaRPr>
          </a:p>
        </p:txBody>
      </p:sp>
      <p:grpSp>
        <p:nvGrpSpPr>
          <p:cNvPr id="7" name="object 7"/>
          <p:cNvGrpSpPr/>
          <p:nvPr/>
        </p:nvGrpSpPr>
        <p:grpSpPr>
          <a:xfrm>
            <a:off x="5399532" y="690372"/>
            <a:ext cx="4448810" cy="2392680"/>
            <a:chOff x="5399532" y="690372"/>
            <a:chExt cx="4448810" cy="2392680"/>
          </a:xfrm>
        </p:grpSpPr>
        <p:pic>
          <p:nvPicPr>
            <p:cNvPr id="8" name="object 8"/>
            <p:cNvPicPr/>
            <p:nvPr/>
          </p:nvPicPr>
          <p:blipFill>
            <a:blip r:embed="rId2" cstate="print"/>
            <a:stretch>
              <a:fillRect/>
            </a:stretch>
          </p:blipFill>
          <p:spPr>
            <a:xfrm>
              <a:off x="5408676" y="699516"/>
              <a:ext cx="4430268" cy="2374391"/>
            </a:xfrm>
            <a:prstGeom prst="rect">
              <a:avLst/>
            </a:prstGeom>
          </p:spPr>
        </p:pic>
        <p:sp>
          <p:nvSpPr>
            <p:cNvPr id="9" name="object 9"/>
            <p:cNvSpPr/>
            <p:nvPr/>
          </p:nvSpPr>
          <p:spPr>
            <a:xfrm>
              <a:off x="5404104" y="694944"/>
              <a:ext cx="4439920" cy="2383790"/>
            </a:xfrm>
            <a:custGeom>
              <a:avLst/>
              <a:gdLst/>
              <a:ahLst/>
              <a:cxnLst/>
              <a:rect l="l" t="t" r="r" b="b"/>
              <a:pathLst>
                <a:path w="4439920" h="2383790">
                  <a:moveTo>
                    <a:pt x="0" y="2383536"/>
                  </a:moveTo>
                  <a:lnTo>
                    <a:pt x="4439411" y="2383536"/>
                  </a:lnTo>
                  <a:lnTo>
                    <a:pt x="4439411" y="0"/>
                  </a:lnTo>
                  <a:lnTo>
                    <a:pt x="0" y="0"/>
                  </a:lnTo>
                  <a:lnTo>
                    <a:pt x="0" y="2383536"/>
                  </a:lnTo>
                  <a:close/>
                </a:path>
              </a:pathLst>
            </a:custGeom>
            <a:ln w="9144">
              <a:solidFill>
                <a:srgbClr val="7E7E7E"/>
              </a:solidFill>
            </a:ln>
          </p:spPr>
          <p:txBody>
            <a:bodyPr wrap="square" lIns="0" tIns="0" rIns="0" bIns="0" rtlCol="0"/>
            <a:lstStyle/>
            <a:p>
              <a:endParaRPr/>
            </a:p>
          </p:txBody>
        </p:sp>
      </p:grpSp>
      <p:grpSp>
        <p:nvGrpSpPr>
          <p:cNvPr id="10" name="object 10"/>
          <p:cNvGrpSpPr/>
          <p:nvPr/>
        </p:nvGrpSpPr>
        <p:grpSpPr>
          <a:xfrm>
            <a:off x="5399532" y="3273552"/>
            <a:ext cx="6177280" cy="3484245"/>
            <a:chOff x="5399532" y="3273552"/>
            <a:chExt cx="6177280" cy="3484245"/>
          </a:xfrm>
        </p:grpSpPr>
        <p:pic>
          <p:nvPicPr>
            <p:cNvPr id="11" name="object 11"/>
            <p:cNvPicPr/>
            <p:nvPr/>
          </p:nvPicPr>
          <p:blipFill>
            <a:blip r:embed="rId3" cstate="print"/>
            <a:stretch>
              <a:fillRect/>
            </a:stretch>
          </p:blipFill>
          <p:spPr>
            <a:xfrm>
              <a:off x="5408676" y="3282694"/>
              <a:ext cx="6158483" cy="3465576"/>
            </a:xfrm>
            <a:prstGeom prst="rect">
              <a:avLst/>
            </a:prstGeom>
          </p:spPr>
        </p:pic>
        <p:sp>
          <p:nvSpPr>
            <p:cNvPr id="12" name="object 12"/>
            <p:cNvSpPr/>
            <p:nvPr/>
          </p:nvSpPr>
          <p:spPr>
            <a:xfrm>
              <a:off x="5404104" y="3278124"/>
              <a:ext cx="6167755" cy="3474720"/>
            </a:xfrm>
            <a:custGeom>
              <a:avLst/>
              <a:gdLst/>
              <a:ahLst/>
              <a:cxnLst/>
              <a:rect l="l" t="t" r="r" b="b"/>
              <a:pathLst>
                <a:path w="6167755" h="3474720">
                  <a:moveTo>
                    <a:pt x="0" y="3474720"/>
                  </a:moveTo>
                  <a:lnTo>
                    <a:pt x="6167628" y="3474720"/>
                  </a:lnTo>
                  <a:lnTo>
                    <a:pt x="6167628" y="0"/>
                  </a:lnTo>
                  <a:lnTo>
                    <a:pt x="0" y="0"/>
                  </a:lnTo>
                  <a:lnTo>
                    <a:pt x="0" y="3474720"/>
                  </a:lnTo>
                  <a:close/>
                </a:path>
              </a:pathLst>
            </a:custGeom>
            <a:ln w="9144">
              <a:solidFill>
                <a:srgbClr val="7E7E7E"/>
              </a:solidFill>
            </a:ln>
          </p:spPr>
          <p:txBody>
            <a:bodyPr wrap="square" lIns="0" tIns="0" rIns="0" bIns="0" rtlCol="0"/>
            <a:lstStyle/>
            <a:p>
              <a:endParaRPr/>
            </a:p>
          </p:txBody>
        </p:sp>
      </p:grpSp>
    </p:spTree>
    <p:extLst>
      <p:ext uri="{BB962C8B-B14F-4D97-AF65-F5344CB8AC3E}">
        <p14:creationId xmlns:p14="http://schemas.microsoft.com/office/powerpoint/2010/main" val="406406489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3715" y="312166"/>
            <a:ext cx="4712970" cy="543560"/>
          </a:xfrm>
          <a:prstGeom prst="rect">
            <a:avLst/>
          </a:prstGeom>
        </p:spPr>
        <p:txBody>
          <a:bodyPr vert="horz" wrap="square" lIns="0" tIns="12065" rIns="0" bIns="0" rtlCol="0">
            <a:spAutoFit/>
          </a:bodyPr>
          <a:lstStyle/>
          <a:p>
            <a:pPr marL="12700">
              <a:lnSpc>
                <a:spcPct val="100000"/>
              </a:lnSpc>
              <a:spcBef>
                <a:spcPts val="95"/>
              </a:spcBef>
            </a:pPr>
            <a:r>
              <a:rPr sz="3400" b="0" spc="-150" dirty="0">
                <a:solidFill>
                  <a:srgbClr val="0078D3"/>
                </a:solidFill>
                <a:latin typeface="Segoe UI Semibold"/>
                <a:cs typeface="Segoe UI Semibold"/>
              </a:rPr>
              <a:t>D</a:t>
            </a:r>
            <a:r>
              <a:rPr sz="3400" b="0" spc="-155" dirty="0">
                <a:solidFill>
                  <a:srgbClr val="0078D3"/>
                </a:solidFill>
                <a:latin typeface="Segoe UI Semibold"/>
                <a:cs typeface="Segoe UI Semibold"/>
              </a:rPr>
              <a:t>e</a:t>
            </a:r>
            <a:r>
              <a:rPr sz="3400" b="0" spc="-170" dirty="0">
                <a:solidFill>
                  <a:srgbClr val="0078D3"/>
                </a:solidFill>
                <a:latin typeface="Segoe UI Semibold"/>
                <a:cs typeface="Segoe UI Semibold"/>
              </a:rPr>
              <a:t>v</a:t>
            </a:r>
            <a:r>
              <a:rPr sz="3400" b="0" spc="-155" dirty="0">
                <a:solidFill>
                  <a:srgbClr val="0078D3"/>
                </a:solidFill>
                <a:latin typeface="Segoe UI Semibold"/>
                <a:cs typeface="Segoe UI Semibold"/>
              </a:rPr>
              <a:t>e</a:t>
            </a:r>
            <a:r>
              <a:rPr sz="3400" b="0" spc="-150" dirty="0">
                <a:solidFill>
                  <a:srgbClr val="0078D3"/>
                </a:solidFill>
                <a:latin typeface="Segoe UI Semibold"/>
                <a:cs typeface="Segoe UI Semibold"/>
              </a:rPr>
              <a:t>lo</a:t>
            </a:r>
            <a:r>
              <a:rPr sz="3400" b="0" spc="-5" dirty="0">
                <a:solidFill>
                  <a:srgbClr val="0078D3"/>
                </a:solidFill>
                <a:latin typeface="Segoe UI Semibold"/>
                <a:cs typeface="Segoe UI Semibold"/>
              </a:rPr>
              <a:t>p</a:t>
            </a:r>
            <a:r>
              <a:rPr sz="3400" b="0" spc="-295" dirty="0">
                <a:solidFill>
                  <a:srgbClr val="0078D3"/>
                </a:solidFill>
                <a:latin typeface="Segoe UI Semibold"/>
                <a:cs typeface="Segoe UI Semibold"/>
              </a:rPr>
              <a:t> </a:t>
            </a:r>
            <a:r>
              <a:rPr sz="3400" b="0" spc="-150" dirty="0">
                <a:solidFill>
                  <a:srgbClr val="0078D3"/>
                </a:solidFill>
                <a:latin typeface="Segoe UI Semibold"/>
                <a:cs typeface="Segoe UI Semibold"/>
              </a:rPr>
              <a:t>Hu</a:t>
            </a:r>
            <a:r>
              <a:rPr sz="3400" b="0" spc="-5" dirty="0">
                <a:solidFill>
                  <a:srgbClr val="0078D3"/>
                </a:solidFill>
                <a:latin typeface="Segoe UI Semibold"/>
                <a:cs typeface="Segoe UI Semibold"/>
              </a:rPr>
              <a:t>b</a:t>
            </a:r>
            <a:r>
              <a:rPr sz="3400" b="0" spc="-285" dirty="0">
                <a:solidFill>
                  <a:srgbClr val="0078D3"/>
                </a:solidFill>
                <a:latin typeface="Segoe UI Semibold"/>
                <a:cs typeface="Segoe UI Semibold"/>
              </a:rPr>
              <a:t> </a:t>
            </a:r>
            <a:r>
              <a:rPr sz="3400" b="0" spc="-5" dirty="0">
                <a:solidFill>
                  <a:srgbClr val="0078D3"/>
                </a:solidFill>
                <a:latin typeface="Segoe UI Semibold"/>
                <a:cs typeface="Segoe UI Semibold"/>
              </a:rPr>
              <a:t>-</a:t>
            </a:r>
            <a:r>
              <a:rPr sz="3400" b="0" spc="-285" dirty="0">
                <a:solidFill>
                  <a:srgbClr val="0078D3"/>
                </a:solidFill>
                <a:latin typeface="Segoe UI Semibold"/>
                <a:cs typeface="Segoe UI Semibold"/>
              </a:rPr>
              <a:t> </a:t>
            </a:r>
            <a:r>
              <a:rPr sz="3400" b="0" spc="-150" dirty="0">
                <a:solidFill>
                  <a:srgbClr val="0078D3"/>
                </a:solidFill>
                <a:latin typeface="Segoe UI Semibold"/>
                <a:cs typeface="Segoe UI Semibold"/>
              </a:rPr>
              <a:t>SQ</a:t>
            </a:r>
            <a:r>
              <a:rPr sz="3400" b="0" spc="-5" dirty="0">
                <a:solidFill>
                  <a:srgbClr val="0078D3"/>
                </a:solidFill>
                <a:latin typeface="Segoe UI Semibold"/>
                <a:cs typeface="Segoe UI Semibold"/>
              </a:rPr>
              <a:t>L</a:t>
            </a:r>
            <a:r>
              <a:rPr sz="3400" b="0" spc="-295" dirty="0">
                <a:solidFill>
                  <a:srgbClr val="0078D3"/>
                </a:solidFill>
                <a:latin typeface="Segoe UI Semibold"/>
                <a:cs typeface="Segoe UI Semibold"/>
              </a:rPr>
              <a:t> </a:t>
            </a:r>
            <a:r>
              <a:rPr sz="3400" b="0" spc="-150" dirty="0">
                <a:solidFill>
                  <a:srgbClr val="0078D3"/>
                </a:solidFill>
                <a:latin typeface="Segoe UI Semibold"/>
                <a:cs typeface="Segoe UI Semibold"/>
              </a:rPr>
              <a:t>sc</a:t>
            </a:r>
            <a:r>
              <a:rPr sz="3400" b="0" spc="-145" dirty="0">
                <a:solidFill>
                  <a:srgbClr val="0078D3"/>
                </a:solidFill>
                <a:latin typeface="Segoe UI Semibold"/>
                <a:cs typeface="Segoe UI Semibold"/>
              </a:rPr>
              <a:t>r</a:t>
            </a:r>
            <a:r>
              <a:rPr sz="3400" b="0" spc="-150" dirty="0">
                <a:solidFill>
                  <a:srgbClr val="0078D3"/>
                </a:solidFill>
                <a:latin typeface="Segoe UI Semibold"/>
                <a:cs typeface="Segoe UI Semibold"/>
              </a:rPr>
              <a:t>i</a:t>
            </a:r>
            <a:r>
              <a:rPr sz="3400" b="0" spc="-145" dirty="0">
                <a:solidFill>
                  <a:srgbClr val="0078D3"/>
                </a:solidFill>
                <a:latin typeface="Segoe UI Semibold"/>
                <a:cs typeface="Segoe UI Semibold"/>
              </a:rPr>
              <a:t>p</a:t>
            </a:r>
            <a:r>
              <a:rPr sz="3400" b="0" spc="-155" dirty="0">
                <a:solidFill>
                  <a:srgbClr val="0078D3"/>
                </a:solidFill>
                <a:latin typeface="Segoe UI Semibold"/>
                <a:cs typeface="Segoe UI Semibold"/>
              </a:rPr>
              <a:t>t</a:t>
            </a:r>
            <a:r>
              <a:rPr sz="3400" b="0" spc="-5" dirty="0">
                <a:solidFill>
                  <a:srgbClr val="0078D3"/>
                </a:solidFill>
                <a:latin typeface="Segoe UI Semibold"/>
                <a:cs typeface="Segoe UI Semibold"/>
              </a:rPr>
              <a:t>s</a:t>
            </a:r>
            <a:endParaRPr sz="3400" dirty="0">
              <a:latin typeface="Segoe UI Semibold"/>
              <a:cs typeface="Segoe UI Semibold"/>
            </a:endParaRPr>
          </a:p>
        </p:txBody>
      </p:sp>
      <p:sp>
        <p:nvSpPr>
          <p:cNvPr id="3" name="object 3"/>
          <p:cNvSpPr txBox="1"/>
          <p:nvPr/>
        </p:nvSpPr>
        <p:spPr>
          <a:xfrm>
            <a:off x="413715" y="967066"/>
            <a:ext cx="4982845" cy="982980"/>
          </a:xfrm>
          <a:prstGeom prst="rect">
            <a:avLst/>
          </a:prstGeom>
        </p:spPr>
        <p:txBody>
          <a:bodyPr vert="horz" wrap="square" lIns="0" tIns="129539" rIns="0" bIns="0" rtlCol="0">
            <a:spAutoFit/>
          </a:bodyPr>
          <a:lstStyle/>
          <a:p>
            <a:pPr marL="12700">
              <a:lnSpc>
                <a:spcPct val="100000"/>
              </a:lnSpc>
              <a:spcBef>
                <a:spcPts val="1019"/>
              </a:spcBef>
            </a:pPr>
            <a:r>
              <a:rPr sz="1800" spc="-5" dirty="0">
                <a:solidFill>
                  <a:srgbClr val="0078D3"/>
                </a:solidFill>
                <a:latin typeface="Segoe UI Semibold"/>
                <a:cs typeface="Segoe UI Semibold"/>
              </a:rPr>
              <a:t>SQL</a:t>
            </a:r>
            <a:r>
              <a:rPr sz="1800" spc="-50" dirty="0">
                <a:solidFill>
                  <a:srgbClr val="0078D3"/>
                </a:solidFill>
                <a:latin typeface="Segoe UI Semibold"/>
                <a:cs typeface="Segoe UI Semibold"/>
              </a:rPr>
              <a:t> </a:t>
            </a:r>
            <a:r>
              <a:rPr sz="1800" spc="-5" dirty="0">
                <a:solidFill>
                  <a:srgbClr val="0078D3"/>
                </a:solidFill>
                <a:latin typeface="Segoe UI Semibold"/>
                <a:cs typeface="Segoe UI Semibold"/>
              </a:rPr>
              <a:t>Script</a:t>
            </a:r>
            <a:endParaRPr sz="1800">
              <a:latin typeface="Segoe UI Semibold"/>
              <a:cs typeface="Segoe UI Semibold"/>
            </a:endParaRPr>
          </a:p>
          <a:p>
            <a:pPr marL="12700" marR="5080">
              <a:lnSpc>
                <a:spcPts val="1730"/>
              </a:lnSpc>
              <a:spcBef>
                <a:spcPts val="1025"/>
              </a:spcBef>
            </a:pPr>
            <a:r>
              <a:rPr sz="1600" spc="-5" dirty="0">
                <a:latin typeface="Segoe UI"/>
                <a:cs typeface="Segoe UI"/>
              </a:rPr>
              <a:t>View</a:t>
            </a:r>
            <a:r>
              <a:rPr sz="1600" spc="10" dirty="0">
                <a:latin typeface="Segoe UI"/>
                <a:cs typeface="Segoe UI"/>
              </a:rPr>
              <a:t> </a:t>
            </a:r>
            <a:r>
              <a:rPr sz="1600" spc="-10" dirty="0">
                <a:latin typeface="Segoe UI"/>
                <a:cs typeface="Segoe UI"/>
              </a:rPr>
              <a:t>results</a:t>
            </a:r>
            <a:r>
              <a:rPr sz="1600" spc="5" dirty="0">
                <a:latin typeface="Segoe UI"/>
                <a:cs typeface="Segoe UI"/>
              </a:rPr>
              <a:t> </a:t>
            </a:r>
            <a:r>
              <a:rPr sz="1600" spc="-5" dirty="0">
                <a:latin typeface="Segoe UI"/>
                <a:cs typeface="Segoe UI"/>
              </a:rPr>
              <a:t>in</a:t>
            </a:r>
            <a:r>
              <a:rPr sz="1600" spc="-15" dirty="0">
                <a:latin typeface="Segoe UI"/>
                <a:cs typeface="Segoe UI"/>
              </a:rPr>
              <a:t> </a:t>
            </a:r>
            <a:r>
              <a:rPr sz="1600" spc="-35" dirty="0">
                <a:latin typeface="Segoe UI"/>
                <a:cs typeface="Segoe UI"/>
              </a:rPr>
              <a:t>Table</a:t>
            </a:r>
            <a:r>
              <a:rPr sz="1600" spc="5" dirty="0">
                <a:latin typeface="Segoe UI"/>
                <a:cs typeface="Segoe UI"/>
              </a:rPr>
              <a:t> </a:t>
            </a:r>
            <a:r>
              <a:rPr sz="1600" spc="-5" dirty="0">
                <a:latin typeface="Segoe UI"/>
                <a:cs typeface="Segoe UI"/>
              </a:rPr>
              <a:t>or</a:t>
            </a:r>
            <a:r>
              <a:rPr sz="1600" spc="-10" dirty="0">
                <a:latin typeface="Segoe UI"/>
                <a:cs typeface="Segoe UI"/>
              </a:rPr>
              <a:t> </a:t>
            </a:r>
            <a:r>
              <a:rPr sz="1600" dirty="0">
                <a:latin typeface="Segoe UI"/>
                <a:cs typeface="Segoe UI"/>
              </a:rPr>
              <a:t>Chart </a:t>
            </a:r>
            <a:r>
              <a:rPr sz="1600" spc="-5" dirty="0">
                <a:latin typeface="Segoe UI"/>
                <a:cs typeface="Segoe UI"/>
              </a:rPr>
              <a:t>form</a:t>
            </a:r>
            <a:r>
              <a:rPr sz="1600" dirty="0">
                <a:latin typeface="Segoe UI"/>
                <a:cs typeface="Segoe UI"/>
              </a:rPr>
              <a:t> </a:t>
            </a:r>
            <a:r>
              <a:rPr sz="1600" spc="-5" dirty="0">
                <a:latin typeface="Segoe UI"/>
                <a:cs typeface="Segoe UI"/>
              </a:rPr>
              <a:t>and </a:t>
            </a:r>
            <a:r>
              <a:rPr sz="1600" dirty="0">
                <a:latin typeface="Segoe UI"/>
                <a:cs typeface="Segoe UI"/>
              </a:rPr>
              <a:t>export</a:t>
            </a:r>
            <a:r>
              <a:rPr sz="1600" spc="-5" dirty="0">
                <a:latin typeface="Segoe UI"/>
                <a:cs typeface="Segoe UI"/>
              </a:rPr>
              <a:t> </a:t>
            </a:r>
            <a:r>
              <a:rPr sz="1600" spc="-10" dirty="0">
                <a:latin typeface="Segoe UI"/>
                <a:cs typeface="Segoe UI"/>
              </a:rPr>
              <a:t>results</a:t>
            </a:r>
            <a:r>
              <a:rPr sz="1600" spc="5" dirty="0">
                <a:latin typeface="Segoe UI"/>
                <a:cs typeface="Segoe UI"/>
              </a:rPr>
              <a:t> </a:t>
            </a:r>
            <a:r>
              <a:rPr sz="1600" spc="-10" dirty="0">
                <a:latin typeface="Segoe UI"/>
                <a:cs typeface="Segoe UI"/>
              </a:rPr>
              <a:t>in </a:t>
            </a:r>
            <a:r>
              <a:rPr sz="1600" spc="-420" dirty="0">
                <a:latin typeface="Segoe UI"/>
                <a:cs typeface="Segoe UI"/>
              </a:rPr>
              <a:t> </a:t>
            </a:r>
            <a:r>
              <a:rPr sz="1600" spc="-5" dirty="0">
                <a:latin typeface="Segoe UI"/>
                <a:cs typeface="Segoe UI"/>
              </a:rPr>
              <a:t>several popular</a:t>
            </a:r>
            <a:r>
              <a:rPr sz="1600" spc="15" dirty="0">
                <a:latin typeface="Segoe UI"/>
                <a:cs typeface="Segoe UI"/>
              </a:rPr>
              <a:t> </a:t>
            </a:r>
            <a:r>
              <a:rPr sz="1600" spc="-5" dirty="0">
                <a:latin typeface="Segoe UI"/>
                <a:cs typeface="Segoe UI"/>
              </a:rPr>
              <a:t>formats</a:t>
            </a:r>
            <a:endParaRPr sz="1600">
              <a:latin typeface="Segoe UI"/>
              <a:cs typeface="Segoe UI"/>
            </a:endParaRPr>
          </a:p>
        </p:txBody>
      </p:sp>
      <p:grpSp>
        <p:nvGrpSpPr>
          <p:cNvPr id="7" name="object 7"/>
          <p:cNvGrpSpPr/>
          <p:nvPr/>
        </p:nvGrpSpPr>
        <p:grpSpPr>
          <a:xfrm>
            <a:off x="454151" y="676655"/>
            <a:ext cx="11600815" cy="5981700"/>
            <a:chOff x="454151" y="676655"/>
            <a:chExt cx="11600815" cy="5981700"/>
          </a:xfrm>
        </p:grpSpPr>
        <p:pic>
          <p:nvPicPr>
            <p:cNvPr id="8" name="object 8"/>
            <p:cNvPicPr/>
            <p:nvPr/>
          </p:nvPicPr>
          <p:blipFill>
            <a:blip r:embed="rId2" cstate="print"/>
            <a:stretch>
              <a:fillRect/>
            </a:stretch>
          </p:blipFill>
          <p:spPr>
            <a:xfrm>
              <a:off x="463295" y="2173223"/>
              <a:ext cx="6594348" cy="4462272"/>
            </a:xfrm>
            <a:prstGeom prst="rect">
              <a:avLst/>
            </a:prstGeom>
          </p:spPr>
        </p:pic>
        <p:sp>
          <p:nvSpPr>
            <p:cNvPr id="9" name="object 9"/>
            <p:cNvSpPr/>
            <p:nvPr/>
          </p:nvSpPr>
          <p:spPr>
            <a:xfrm>
              <a:off x="458723" y="2168652"/>
              <a:ext cx="6604000" cy="4471670"/>
            </a:xfrm>
            <a:custGeom>
              <a:avLst/>
              <a:gdLst/>
              <a:ahLst/>
              <a:cxnLst/>
              <a:rect l="l" t="t" r="r" b="b"/>
              <a:pathLst>
                <a:path w="6604000" h="4471670">
                  <a:moveTo>
                    <a:pt x="0" y="4471416"/>
                  </a:moveTo>
                  <a:lnTo>
                    <a:pt x="6603492" y="4471416"/>
                  </a:lnTo>
                  <a:lnTo>
                    <a:pt x="6603492" y="0"/>
                  </a:lnTo>
                  <a:lnTo>
                    <a:pt x="0" y="0"/>
                  </a:lnTo>
                  <a:lnTo>
                    <a:pt x="0" y="4471416"/>
                  </a:lnTo>
                  <a:close/>
                </a:path>
              </a:pathLst>
            </a:custGeom>
            <a:ln w="9144">
              <a:solidFill>
                <a:srgbClr val="7E7E7E"/>
              </a:solidFill>
            </a:ln>
          </p:spPr>
          <p:txBody>
            <a:bodyPr wrap="square" lIns="0" tIns="0" rIns="0" bIns="0" rtlCol="0"/>
            <a:lstStyle/>
            <a:p>
              <a:endParaRPr/>
            </a:p>
          </p:txBody>
        </p:sp>
        <p:pic>
          <p:nvPicPr>
            <p:cNvPr id="10" name="object 10"/>
            <p:cNvPicPr/>
            <p:nvPr/>
          </p:nvPicPr>
          <p:blipFill>
            <a:blip r:embed="rId3" cstate="print"/>
            <a:stretch>
              <a:fillRect/>
            </a:stretch>
          </p:blipFill>
          <p:spPr>
            <a:xfrm>
              <a:off x="3855719" y="4283964"/>
              <a:ext cx="4480560" cy="2365248"/>
            </a:xfrm>
            <a:prstGeom prst="rect">
              <a:avLst/>
            </a:prstGeom>
          </p:spPr>
        </p:pic>
        <p:sp>
          <p:nvSpPr>
            <p:cNvPr id="11" name="object 11"/>
            <p:cNvSpPr/>
            <p:nvPr/>
          </p:nvSpPr>
          <p:spPr>
            <a:xfrm>
              <a:off x="3851148" y="4279391"/>
              <a:ext cx="4490085" cy="2374900"/>
            </a:xfrm>
            <a:custGeom>
              <a:avLst/>
              <a:gdLst/>
              <a:ahLst/>
              <a:cxnLst/>
              <a:rect l="l" t="t" r="r" b="b"/>
              <a:pathLst>
                <a:path w="4490084" h="2374900">
                  <a:moveTo>
                    <a:pt x="0" y="2374392"/>
                  </a:moveTo>
                  <a:lnTo>
                    <a:pt x="4489704" y="2374392"/>
                  </a:lnTo>
                  <a:lnTo>
                    <a:pt x="4489704" y="0"/>
                  </a:lnTo>
                  <a:lnTo>
                    <a:pt x="0" y="0"/>
                  </a:lnTo>
                  <a:lnTo>
                    <a:pt x="0" y="2374392"/>
                  </a:lnTo>
                  <a:close/>
                </a:path>
              </a:pathLst>
            </a:custGeom>
            <a:ln w="9144">
              <a:solidFill>
                <a:srgbClr val="7E7E7E"/>
              </a:solidFill>
            </a:ln>
          </p:spPr>
          <p:txBody>
            <a:bodyPr wrap="square" lIns="0" tIns="0" rIns="0" bIns="0" rtlCol="0"/>
            <a:lstStyle/>
            <a:p>
              <a:endParaRPr/>
            </a:p>
          </p:txBody>
        </p:sp>
        <p:pic>
          <p:nvPicPr>
            <p:cNvPr id="12" name="object 12"/>
            <p:cNvPicPr/>
            <p:nvPr/>
          </p:nvPicPr>
          <p:blipFill>
            <a:blip r:embed="rId4" cstate="print"/>
            <a:stretch>
              <a:fillRect/>
            </a:stretch>
          </p:blipFill>
          <p:spPr>
            <a:xfrm>
              <a:off x="3002279" y="4497323"/>
              <a:ext cx="246887" cy="246887"/>
            </a:xfrm>
            <a:prstGeom prst="rect">
              <a:avLst/>
            </a:prstGeom>
          </p:spPr>
        </p:pic>
        <p:sp>
          <p:nvSpPr>
            <p:cNvPr id="13" name="object 13"/>
            <p:cNvSpPr/>
            <p:nvPr/>
          </p:nvSpPr>
          <p:spPr>
            <a:xfrm>
              <a:off x="464057" y="4621529"/>
              <a:ext cx="2429510" cy="421005"/>
            </a:xfrm>
            <a:custGeom>
              <a:avLst/>
              <a:gdLst/>
              <a:ahLst/>
              <a:cxnLst/>
              <a:rect l="l" t="t" r="r" b="b"/>
              <a:pathLst>
                <a:path w="2429510" h="421004">
                  <a:moveTo>
                    <a:pt x="0" y="420624"/>
                  </a:moveTo>
                  <a:lnTo>
                    <a:pt x="2429256" y="420624"/>
                  </a:lnTo>
                  <a:lnTo>
                    <a:pt x="2429256" y="0"/>
                  </a:lnTo>
                  <a:lnTo>
                    <a:pt x="0" y="0"/>
                  </a:lnTo>
                  <a:lnTo>
                    <a:pt x="0" y="420624"/>
                  </a:lnTo>
                  <a:close/>
                </a:path>
              </a:pathLst>
            </a:custGeom>
            <a:ln w="19812">
              <a:solidFill>
                <a:srgbClr val="FF0000"/>
              </a:solidFill>
            </a:ln>
          </p:spPr>
          <p:txBody>
            <a:bodyPr wrap="square" lIns="0" tIns="0" rIns="0" bIns="0" rtlCol="0"/>
            <a:lstStyle/>
            <a:p>
              <a:endParaRPr/>
            </a:p>
          </p:txBody>
        </p:sp>
        <p:sp>
          <p:nvSpPr>
            <p:cNvPr id="14" name="object 14"/>
            <p:cNvSpPr/>
            <p:nvPr/>
          </p:nvSpPr>
          <p:spPr>
            <a:xfrm>
              <a:off x="2893313" y="4706873"/>
              <a:ext cx="963930" cy="76200"/>
            </a:xfrm>
            <a:custGeom>
              <a:avLst/>
              <a:gdLst/>
              <a:ahLst/>
              <a:cxnLst/>
              <a:rect l="l" t="t" r="r" b="b"/>
              <a:pathLst>
                <a:path w="963929" h="76200">
                  <a:moveTo>
                    <a:pt x="887602" y="0"/>
                  </a:moveTo>
                  <a:lnTo>
                    <a:pt x="887602" y="76200"/>
                  </a:lnTo>
                  <a:lnTo>
                    <a:pt x="943990" y="48006"/>
                  </a:lnTo>
                  <a:lnTo>
                    <a:pt x="900302" y="48006"/>
                  </a:lnTo>
                  <a:lnTo>
                    <a:pt x="900302" y="28193"/>
                  </a:lnTo>
                  <a:lnTo>
                    <a:pt x="943990" y="28193"/>
                  </a:lnTo>
                  <a:lnTo>
                    <a:pt x="887602" y="0"/>
                  </a:lnTo>
                  <a:close/>
                </a:path>
                <a:path w="963929" h="76200">
                  <a:moveTo>
                    <a:pt x="887602" y="28193"/>
                  </a:moveTo>
                  <a:lnTo>
                    <a:pt x="0" y="28193"/>
                  </a:lnTo>
                  <a:lnTo>
                    <a:pt x="0" y="48006"/>
                  </a:lnTo>
                  <a:lnTo>
                    <a:pt x="887602" y="48006"/>
                  </a:lnTo>
                  <a:lnTo>
                    <a:pt x="887602" y="28193"/>
                  </a:lnTo>
                  <a:close/>
                </a:path>
                <a:path w="963929" h="76200">
                  <a:moveTo>
                    <a:pt x="943990" y="28193"/>
                  </a:moveTo>
                  <a:lnTo>
                    <a:pt x="900302" y="28193"/>
                  </a:lnTo>
                  <a:lnTo>
                    <a:pt x="900302" y="48006"/>
                  </a:lnTo>
                  <a:lnTo>
                    <a:pt x="943990" y="48006"/>
                  </a:lnTo>
                  <a:lnTo>
                    <a:pt x="963802" y="38100"/>
                  </a:lnTo>
                  <a:lnTo>
                    <a:pt x="943990" y="28193"/>
                  </a:lnTo>
                  <a:close/>
                </a:path>
              </a:pathLst>
            </a:custGeom>
            <a:solidFill>
              <a:srgbClr val="FF0000"/>
            </a:solidFill>
          </p:spPr>
          <p:txBody>
            <a:bodyPr wrap="square" lIns="0" tIns="0" rIns="0" bIns="0" rtlCol="0"/>
            <a:lstStyle/>
            <a:p>
              <a:endParaRPr/>
            </a:p>
          </p:txBody>
        </p:sp>
        <p:pic>
          <p:nvPicPr>
            <p:cNvPr id="15" name="object 15"/>
            <p:cNvPicPr/>
            <p:nvPr/>
          </p:nvPicPr>
          <p:blipFill>
            <a:blip r:embed="rId5" cstate="print"/>
            <a:stretch>
              <a:fillRect/>
            </a:stretch>
          </p:blipFill>
          <p:spPr>
            <a:xfrm>
              <a:off x="6131051" y="685799"/>
              <a:ext cx="5914644" cy="3811524"/>
            </a:xfrm>
            <a:prstGeom prst="rect">
              <a:avLst/>
            </a:prstGeom>
          </p:spPr>
        </p:pic>
        <p:sp>
          <p:nvSpPr>
            <p:cNvPr id="16" name="object 16"/>
            <p:cNvSpPr/>
            <p:nvPr/>
          </p:nvSpPr>
          <p:spPr>
            <a:xfrm>
              <a:off x="6126480" y="681227"/>
              <a:ext cx="5923915" cy="3820795"/>
            </a:xfrm>
            <a:custGeom>
              <a:avLst/>
              <a:gdLst/>
              <a:ahLst/>
              <a:cxnLst/>
              <a:rect l="l" t="t" r="r" b="b"/>
              <a:pathLst>
                <a:path w="5923915" h="3820795">
                  <a:moveTo>
                    <a:pt x="0" y="3820668"/>
                  </a:moveTo>
                  <a:lnTo>
                    <a:pt x="5923787" y="3820668"/>
                  </a:lnTo>
                  <a:lnTo>
                    <a:pt x="5923787" y="0"/>
                  </a:lnTo>
                  <a:lnTo>
                    <a:pt x="0" y="0"/>
                  </a:lnTo>
                  <a:lnTo>
                    <a:pt x="0" y="3820668"/>
                  </a:lnTo>
                  <a:close/>
                </a:path>
              </a:pathLst>
            </a:custGeom>
            <a:ln w="9144">
              <a:solidFill>
                <a:srgbClr val="7E7E7E"/>
              </a:solidFill>
            </a:ln>
          </p:spPr>
          <p:txBody>
            <a:bodyPr wrap="square" lIns="0" tIns="0" rIns="0" bIns="0" rtlCol="0"/>
            <a:lstStyle/>
            <a:p>
              <a:endParaRPr/>
            </a:p>
          </p:txBody>
        </p:sp>
        <p:sp>
          <p:nvSpPr>
            <p:cNvPr id="17" name="object 17"/>
            <p:cNvSpPr/>
            <p:nvPr/>
          </p:nvSpPr>
          <p:spPr>
            <a:xfrm>
              <a:off x="6598157" y="4621529"/>
              <a:ext cx="1306195" cy="1472565"/>
            </a:xfrm>
            <a:custGeom>
              <a:avLst/>
              <a:gdLst/>
              <a:ahLst/>
              <a:cxnLst/>
              <a:rect l="l" t="t" r="r" b="b"/>
              <a:pathLst>
                <a:path w="1306195" h="1472564">
                  <a:moveTo>
                    <a:pt x="0" y="1472184"/>
                  </a:moveTo>
                  <a:lnTo>
                    <a:pt x="1306068" y="1472184"/>
                  </a:lnTo>
                  <a:lnTo>
                    <a:pt x="1306068" y="0"/>
                  </a:lnTo>
                  <a:lnTo>
                    <a:pt x="0" y="0"/>
                  </a:lnTo>
                  <a:lnTo>
                    <a:pt x="0" y="1472184"/>
                  </a:lnTo>
                  <a:close/>
                </a:path>
              </a:pathLst>
            </a:custGeom>
            <a:ln w="19812">
              <a:solidFill>
                <a:srgbClr val="FF0000"/>
              </a:solidFill>
            </a:ln>
          </p:spPr>
          <p:txBody>
            <a:bodyPr wrap="square" lIns="0" tIns="0" rIns="0" bIns="0" rtlCol="0"/>
            <a:lstStyle/>
            <a:p>
              <a:endParaRPr/>
            </a:p>
          </p:txBody>
        </p:sp>
      </p:grpSp>
    </p:spTree>
    <p:extLst>
      <p:ext uri="{BB962C8B-B14F-4D97-AF65-F5344CB8AC3E}">
        <p14:creationId xmlns:p14="http://schemas.microsoft.com/office/powerpoint/2010/main" val="19432290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spc="-155" dirty="0">
                <a:solidFill>
                  <a:srgbClr val="0078D3"/>
                </a:solidFill>
                <a:latin typeface="Segoe UI Semibold"/>
                <a:cs typeface="Segoe UI Semibold"/>
              </a:rPr>
              <a:t>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7229" y="1411312"/>
            <a:ext cx="4947307" cy="5344773"/>
          </a:xfrm>
        </p:spPr>
        <p:txBody>
          <a:bodyPr/>
          <a:lstStyle/>
          <a:p>
            <a:pPr>
              <a:lnSpc>
                <a:spcPct val="110000"/>
              </a:lnSpc>
              <a:spcBef>
                <a:spcPts val="600"/>
              </a:spcBef>
              <a:spcAft>
                <a:spcPts val="600"/>
              </a:spcAft>
            </a:pPr>
            <a:r>
              <a:rPr lang="en-US" sz="1961" b="1" dirty="0">
                <a:solidFill>
                  <a:schemeClr val="tx2"/>
                </a:solidFill>
                <a:latin typeface="+mj-lt"/>
              </a:rPr>
              <a:t>Overview</a:t>
            </a:r>
          </a:p>
          <a:p>
            <a:pPr>
              <a:lnSpc>
                <a:spcPct val="110000"/>
              </a:lnSpc>
              <a:spcBef>
                <a:spcPts val="600"/>
              </a:spcBef>
              <a:spcAft>
                <a:spcPts val="600"/>
              </a:spcAft>
            </a:pPr>
            <a:r>
              <a:rPr lang="en-US" sz="1765" dirty="0"/>
              <a:t>Linked services define the connection information needed to connect to external resources.</a:t>
            </a:r>
          </a:p>
          <a:p>
            <a:pPr>
              <a:lnSpc>
                <a:spcPct val="110000"/>
              </a:lnSpc>
              <a:spcBef>
                <a:spcPts val="600"/>
              </a:spcBef>
              <a:spcAft>
                <a:spcPts val="600"/>
              </a:spcAft>
            </a:pPr>
            <a:endParaRPr lang="en-US" sz="1765" dirty="0"/>
          </a:p>
          <a:p>
            <a:pPr>
              <a:lnSpc>
                <a:spcPct val="110000"/>
              </a:lnSpc>
              <a:spcBef>
                <a:spcPts val="600"/>
              </a:spcBef>
              <a:spcAft>
                <a:spcPts val="600"/>
              </a:spcAft>
            </a:pPr>
            <a:r>
              <a:rPr lang="en-US" sz="1961" b="1" dirty="0">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dirty="0"/>
              <a:t>Offers pre-build 90+ connectors </a:t>
            </a:r>
          </a:p>
          <a:p>
            <a:pPr marL="280121" indent="-280121">
              <a:lnSpc>
                <a:spcPct val="110000"/>
              </a:lnSpc>
              <a:spcBef>
                <a:spcPts val="600"/>
              </a:spcBef>
              <a:spcAft>
                <a:spcPts val="600"/>
              </a:spcAft>
              <a:buFont typeface="Arial" panose="020B0604020202020204" pitchFamily="34" charset="0"/>
              <a:buChar char="•"/>
            </a:pPr>
            <a:r>
              <a:rPr lang="en-US" sz="1765" dirty="0"/>
              <a:t>Easy cross platform data migration </a:t>
            </a:r>
          </a:p>
          <a:p>
            <a:pPr marL="280121" indent="-280121">
              <a:lnSpc>
                <a:spcPct val="110000"/>
              </a:lnSpc>
              <a:spcBef>
                <a:spcPts val="600"/>
              </a:spcBef>
              <a:spcAft>
                <a:spcPts val="600"/>
              </a:spcAft>
              <a:buFont typeface="Arial" panose="020B0604020202020204" pitchFamily="34" charset="0"/>
              <a:buChar char="•"/>
            </a:pPr>
            <a:r>
              <a:rPr lang="en-US" sz="1765" dirty="0"/>
              <a:t>Represents data store </a:t>
            </a:r>
            <a:r>
              <a:rPr lang="en-US" sz="1765" i="1" dirty="0"/>
              <a:t>or</a:t>
            </a:r>
            <a:r>
              <a:rPr lang="en-US" sz="1765" dirty="0"/>
              <a:t> compute resources</a:t>
            </a:r>
          </a:p>
          <a:p>
            <a:pPr>
              <a:lnSpc>
                <a:spcPct val="110000"/>
              </a:lnSpc>
              <a:spcBef>
                <a:spcPts val="600"/>
              </a:spcBef>
              <a:spcAft>
                <a:spcPts val="600"/>
              </a:spcAft>
            </a:pPr>
            <a:endParaRPr lang="en-US" sz="1765" dirty="0"/>
          </a:p>
          <a:p>
            <a:pPr>
              <a:lnSpc>
                <a:spcPct val="110000"/>
              </a:lnSpc>
              <a:spcBef>
                <a:spcPts val="600"/>
              </a:spcBef>
              <a:spcAft>
                <a:spcPts val="600"/>
              </a:spcAft>
            </a:pPr>
            <a:endParaRPr lang="en-US" sz="1961" dirty="0">
              <a:solidFill>
                <a:schemeClr val="tx2"/>
              </a:solidFill>
              <a:latin typeface="+mj-lt"/>
            </a:endParaRPr>
          </a:p>
        </p:txBody>
      </p:sp>
      <p:pic>
        <p:nvPicPr>
          <p:cNvPr id="6" name="Picture 5">
            <a:extLst>
              <a:ext uri="{FF2B5EF4-FFF2-40B4-BE49-F238E27FC236}">
                <a16:creationId xmlns:a16="http://schemas.microsoft.com/office/drawing/2014/main" id="{0542BDBE-585C-4EF3-AEA2-779E69881C05}"/>
              </a:ext>
            </a:extLst>
          </p:cNvPr>
          <p:cNvPicPr>
            <a:picLocks noChangeAspect="1"/>
          </p:cNvPicPr>
          <p:nvPr/>
        </p:nvPicPr>
        <p:blipFill>
          <a:blip r:embed="rId2"/>
          <a:stretch>
            <a:fillRect/>
          </a:stretch>
        </p:blipFill>
        <p:spPr>
          <a:xfrm>
            <a:off x="5555193" y="980952"/>
            <a:ext cx="6635943" cy="3088013"/>
          </a:xfrm>
          <a:prstGeom prst="rect">
            <a:avLst/>
          </a:prstGeom>
        </p:spPr>
      </p:pic>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8901007" y="3053581"/>
            <a:ext cx="2961262" cy="3673323"/>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5901730" y="172229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7382623" y="1966746"/>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7979698" y="2089137"/>
            <a:ext cx="2401939" cy="96444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0ED1A94-42E0-4A47-8721-23A31350A452}"/>
              </a:ext>
            </a:extLst>
          </p:cNvPr>
          <p:cNvSpPr/>
          <p:nvPr/>
        </p:nvSpPr>
        <p:spPr bwMode="auto">
          <a:xfrm>
            <a:off x="7382623" y="1027601"/>
            <a:ext cx="380210" cy="143741"/>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9470298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spc="-155" dirty="0">
                <a:solidFill>
                  <a:srgbClr val="0078D3"/>
                </a:solidFill>
                <a:latin typeface="Segoe UI Semibold"/>
                <a:cs typeface="Segoe UI Semibold"/>
              </a:rPr>
              <a:t>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30240"/>
            <a:ext cx="10348964" cy="977280"/>
          </a:xfrm>
        </p:spPr>
        <p:txBody>
          <a:bodyPr/>
          <a:lstStyle/>
          <a:p>
            <a:pPr>
              <a:lnSpc>
                <a:spcPct val="100000"/>
              </a:lnSpc>
            </a:pPr>
            <a:r>
              <a:rPr lang="en-US" sz="1961"/>
              <a:t>Orchestration datasets describe data that is persisted. </a:t>
            </a:r>
          </a:p>
          <a:p>
            <a:pPr>
              <a:lnSpc>
                <a:spcPct val="100000"/>
              </a:lnSpc>
            </a:pPr>
            <a:r>
              <a:rPr lang="en-US" sz="1961"/>
              <a:t>Once a dataset is defined, it can be used in pipelines and sources of data or as sinks of data. </a:t>
            </a:r>
            <a:endParaRPr lang="en-US" sz="1372">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5326" y="2765124"/>
            <a:ext cx="2380490" cy="1991838"/>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3"/>
          <a:stretch>
            <a:fillRect/>
          </a:stretch>
        </p:blipFill>
        <p:spPr>
          <a:xfrm>
            <a:off x="3751904" y="2107525"/>
            <a:ext cx="8124580" cy="4299676"/>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1103733" y="4385379"/>
            <a:ext cx="916159" cy="23737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2019892" y="4504068"/>
            <a:ext cx="1732012"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45606107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34D5D165-603F-4368-920A-C450D1D6FD8F}"/>
              </a:ext>
            </a:extLst>
          </p:cNvPr>
          <p:cNvGraphicFramePr>
            <a:graphicFrameLocks noGrp="1"/>
          </p:cNvGraphicFramePr>
          <p:nvPr/>
        </p:nvGraphicFramePr>
        <p:xfrm>
          <a:off x="301121" y="980952"/>
          <a:ext cx="11589758" cy="5768097"/>
        </p:xfrm>
        <a:graphic>
          <a:graphicData uri="http://schemas.openxmlformats.org/drawingml/2006/table">
            <a:tbl>
              <a:tblPr firstRow="1">
                <a:tableStyleId>{17292A2E-F333-43FB-9621-5CBBE7FDCDCB}</a:tableStyleId>
              </a:tblPr>
              <a:tblGrid>
                <a:gridCol w="1708363">
                  <a:extLst>
                    <a:ext uri="{9D8B030D-6E8A-4147-A177-3AD203B41FA5}">
                      <a16:colId xmlns:a16="http://schemas.microsoft.com/office/drawing/2014/main" val="1349382137"/>
                    </a:ext>
                  </a:extLst>
                </a:gridCol>
                <a:gridCol w="1155689">
                  <a:extLst>
                    <a:ext uri="{9D8B030D-6E8A-4147-A177-3AD203B41FA5}">
                      <a16:colId xmlns:a16="http://schemas.microsoft.com/office/drawing/2014/main" val="4003087427"/>
                    </a:ext>
                  </a:extLst>
                </a:gridCol>
                <a:gridCol w="1262277">
                  <a:extLst>
                    <a:ext uri="{9D8B030D-6E8A-4147-A177-3AD203B41FA5}">
                      <a16:colId xmlns:a16="http://schemas.microsoft.com/office/drawing/2014/main" val="1914756200"/>
                    </a:ext>
                  </a:extLst>
                </a:gridCol>
                <a:gridCol w="1442192">
                  <a:extLst>
                    <a:ext uri="{9D8B030D-6E8A-4147-A177-3AD203B41FA5}">
                      <a16:colId xmlns:a16="http://schemas.microsoft.com/office/drawing/2014/main" val="1156580412"/>
                    </a:ext>
                  </a:extLst>
                </a:gridCol>
                <a:gridCol w="992752">
                  <a:extLst>
                    <a:ext uri="{9D8B030D-6E8A-4147-A177-3AD203B41FA5}">
                      <a16:colId xmlns:a16="http://schemas.microsoft.com/office/drawing/2014/main" val="1204242376"/>
                    </a:ext>
                  </a:extLst>
                </a:gridCol>
                <a:gridCol w="964102">
                  <a:extLst>
                    <a:ext uri="{9D8B030D-6E8A-4147-A177-3AD203B41FA5}">
                      <a16:colId xmlns:a16="http://schemas.microsoft.com/office/drawing/2014/main" val="3201287085"/>
                    </a:ext>
                  </a:extLst>
                </a:gridCol>
                <a:gridCol w="1399393">
                  <a:extLst>
                    <a:ext uri="{9D8B030D-6E8A-4147-A177-3AD203B41FA5}">
                      <a16:colId xmlns:a16="http://schemas.microsoft.com/office/drawing/2014/main" val="4198059753"/>
                    </a:ext>
                  </a:extLst>
                </a:gridCol>
                <a:gridCol w="1643851">
                  <a:extLst>
                    <a:ext uri="{9D8B030D-6E8A-4147-A177-3AD203B41FA5}">
                      <a16:colId xmlns:a16="http://schemas.microsoft.com/office/drawing/2014/main" val="3714147732"/>
                    </a:ext>
                  </a:extLst>
                </a:gridCol>
                <a:gridCol w="1021139">
                  <a:extLst>
                    <a:ext uri="{9D8B030D-6E8A-4147-A177-3AD203B41FA5}">
                      <a16:colId xmlns:a16="http://schemas.microsoft.com/office/drawing/2014/main" val="2009551186"/>
                    </a:ext>
                  </a:extLst>
                </a:gridCol>
              </a:tblGrid>
              <a:tr h="457135">
                <a:tc>
                  <a:txBody>
                    <a:bodyPr/>
                    <a:lstStyle/>
                    <a:p>
                      <a:pPr algn="ctr"/>
                      <a:r>
                        <a:rPr lang="en-US" sz="1200"/>
                        <a:t>Azure (15)</a:t>
                      </a:r>
                      <a:endParaRPr lang="en-US" sz="1200" b="1">
                        <a:latin typeface="+mn-lt"/>
                      </a:endParaRPr>
                    </a:p>
                  </a:txBody>
                  <a:tcPr marL="91427" marR="91427" marT="45713" marB="45713" anchor="ctr"/>
                </a:tc>
                <a:tc gridSpan="2">
                  <a:txBody>
                    <a:bodyPr/>
                    <a:lstStyle/>
                    <a:p>
                      <a:pPr algn="ctr"/>
                      <a:r>
                        <a:rPr lang="en-US" sz="1200"/>
                        <a:t>Database &amp; DW (26)</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File Storage (6)</a:t>
                      </a:r>
                      <a:endParaRPr lang="en-US" sz="1200" b="1">
                        <a:latin typeface="+mn-lt"/>
                      </a:endParaRPr>
                    </a:p>
                  </a:txBody>
                  <a:tcPr marL="91427" marR="91427" marT="45713" marB="45713" anchor="ctr"/>
                </a:tc>
                <a:tc>
                  <a:txBody>
                    <a:bodyPr/>
                    <a:lstStyle/>
                    <a:p>
                      <a:pPr algn="ctr"/>
                      <a:r>
                        <a:rPr lang="en-US" sz="1200" b="1"/>
                        <a:t>File Formats(6)</a:t>
                      </a:r>
                      <a:endParaRPr lang="en-US" sz="1200" b="1">
                        <a:latin typeface="+mn-lt"/>
                      </a:endParaRPr>
                    </a:p>
                  </a:txBody>
                  <a:tcPr marL="91427" marR="91427" marT="45713" marB="45713" anchor="ctr"/>
                </a:tc>
                <a:tc>
                  <a:txBody>
                    <a:bodyPr/>
                    <a:lstStyle/>
                    <a:p>
                      <a:pPr algn="ctr"/>
                      <a:r>
                        <a:rPr lang="en-US" sz="1200"/>
                        <a:t>NoSQL (3) </a:t>
                      </a:r>
                      <a:endParaRPr lang="en-US" sz="1200" b="1">
                        <a:latin typeface="+mn-lt"/>
                      </a:endParaRPr>
                    </a:p>
                  </a:txBody>
                  <a:tcPr marL="91427" marR="91427" marT="45713" marB="45713" anchor="ctr"/>
                </a:tc>
                <a:tc gridSpan="2">
                  <a:txBody>
                    <a:bodyPr/>
                    <a:lstStyle/>
                    <a:p>
                      <a:pPr algn="ctr"/>
                      <a:r>
                        <a:rPr lang="en-US" sz="1200"/>
                        <a:t>Services and App (28)</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Generic (4)</a:t>
                      </a:r>
                      <a:endParaRPr lang="en-US" sz="1200" b="1">
                        <a:latin typeface="+mn-lt"/>
                      </a:endParaRPr>
                    </a:p>
                  </a:txBody>
                  <a:tcPr marL="91427" marR="91427" marT="45713" marB="45713" anchor="ctr"/>
                </a:tc>
                <a:extLst>
                  <a:ext uri="{0D108BD9-81ED-4DB2-BD59-A6C34878D82A}">
                    <a16:rowId xmlns:a16="http://schemas.microsoft.com/office/drawing/2014/main" val="1794269896"/>
                  </a:ext>
                </a:extLst>
              </a:tr>
              <a:tr h="273570">
                <a:tc>
                  <a:txBody>
                    <a:bodyPr/>
                    <a:lstStyle/>
                    <a:p>
                      <a:pPr algn="ctr" fontAlgn="b"/>
                      <a:r>
                        <a:rPr lang="en-US" sz="1200" u="none" strike="noStrike">
                          <a:effectLst/>
                        </a:rPr>
                        <a:t>Blob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Redshift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S3</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AVRO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Cassandra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MWS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 Service Cloud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HTTP</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310504516"/>
                  </a:ext>
                </a:extLst>
              </a:tr>
              <a:tr h="273570">
                <a:tc>
                  <a:txBody>
                    <a:bodyPr/>
                    <a:lstStyle/>
                    <a:p>
                      <a:pPr algn="ctr" fontAlgn="b"/>
                      <a:r>
                        <a:rPr lang="en-US" sz="1200" u="none" strike="noStrike">
                          <a:effectLst/>
                        </a:rPr>
                        <a:t>Cosmos DB - SQL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DB2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Phoenix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File system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Binary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Couchbase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CDS for Apps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PayPal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OData</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3948024008"/>
                  </a:ext>
                </a:extLst>
              </a:tr>
              <a:tr h="372057">
                <a:tc>
                  <a:txBody>
                    <a:bodyPr/>
                    <a:lstStyle/>
                    <a:p>
                      <a:pPr algn="ctr" fontAlgn="b"/>
                      <a:r>
                        <a:rPr lang="en-US" sz="1200" u="none" strike="noStrike">
                          <a:effectLst/>
                        </a:rPr>
                        <a:t>Cosmos DB - MongoDB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Drill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FTP</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Delimited Text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MongoDB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Concur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QuickBooks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ODBC</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549057961"/>
                  </a:ext>
                </a:extLst>
              </a:tr>
              <a:tr h="372057">
                <a:tc>
                  <a:txBody>
                    <a:bodyPr/>
                    <a:lstStyle/>
                    <a:p>
                      <a:pPr algn="ctr" fontAlgn="b"/>
                      <a:r>
                        <a:rPr lang="en-US" sz="1200" u="none" strike="noStrike">
                          <a:effectLst/>
                        </a:rPr>
                        <a:t>Data Explorer</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BigQuery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Presto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Cloud Storage</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JSON</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Salesforce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REST</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2847148126"/>
                  </a:ext>
                </a:extLst>
              </a:tr>
              <a:tr h="372057">
                <a:tc>
                  <a:txBody>
                    <a:bodyPr/>
                    <a:lstStyle/>
                    <a:p>
                      <a:pPr algn="ctr" fontAlgn="b"/>
                      <a:r>
                        <a:rPr lang="en-US" sz="1200" u="none" strike="noStrike">
                          <a:effectLst/>
                        </a:rPr>
                        <a:t>Data Lake Storage Gen1</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Greenplum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Open Hub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HDFS</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ORC</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AX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Service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789527017"/>
                  </a:ext>
                </a:extLst>
              </a:tr>
              <a:tr h="364760">
                <a:tc>
                  <a:txBody>
                    <a:bodyPr/>
                    <a:lstStyle/>
                    <a:p>
                      <a:pPr algn="ctr" fontAlgn="b"/>
                      <a:r>
                        <a:rPr lang="en-US" sz="1200" u="none" strike="noStrike">
                          <a:effectLst/>
                        </a:rPr>
                        <a:t>Data Lake Storage Gen2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via MDX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SFTP</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Parquet</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CRM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Marketing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136698536"/>
                  </a:ext>
                </a:extLst>
              </a:tr>
              <a:tr h="364760">
                <a:tc>
                  <a:txBody>
                    <a:bodyPr/>
                    <a:lstStyle/>
                    <a:p>
                      <a:pPr algn="ctr" fontAlgn="b"/>
                      <a:r>
                        <a:rPr lang="en-US" sz="1200" u="none" strike="noStrike">
                          <a:effectLst/>
                        </a:rPr>
                        <a:t>Database for 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Hive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HANA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Google AdWords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C4C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245973491"/>
                  </a:ext>
                </a:extLst>
              </a:tr>
              <a:tr h="364760">
                <a:tc>
                  <a:txBody>
                    <a:bodyPr/>
                    <a:lstStyle/>
                    <a:p>
                      <a:pPr algn="ctr" fontAlgn="b"/>
                      <a:r>
                        <a:rPr lang="en-US" sz="1200" u="none" strike="noStrike">
                          <a:effectLst/>
                        </a:rPr>
                        <a:t>Database for 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Apache Impala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HubSpot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ECC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148086681"/>
                  </a:ext>
                </a:extLst>
              </a:tr>
              <a:tr h="364760">
                <a:tc>
                  <a:txBody>
                    <a:bodyPr/>
                    <a:lstStyle/>
                    <a:p>
                      <a:pPr algn="ctr" fontAlgn="b"/>
                      <a:r>
                        <a:rPr lang="en-US" sz="1200" u="none" strike="noStrike">
                          <a:effectLst/>
                        </a:rPr>
                        <a:t>Database for 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Informix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Spark</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Jira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ServiceNow</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504456552"/>
                  </a:ext>
                </a:extLst>
              </a:tr>
              <a:tr h="364760">
                <a:tc>
                  <a:txBody>
                    <a:bodyPr/>
                    <a:lstStyle/>
                    <a:p>
                      <a:pPr algn="ctr" fontAlgn="b"/>
                      <a:r>
                        <a:rPr lang="en-US" sz="1200" u="none" strike="noStrike">
                          <a:effectLst/>
                        </a:rPr>
                        <a:t>File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SQL Server</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Magento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Shopify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710767065"/>
                  </a:ext>
                </a:extLst>
              </a:tr>
              <a:tr h="364760">
                <a:tc>
                  <a:txBody>
                    <a:bodyPr/>
                    <a:lstStyle/>
                    <a:p>
                      <a:pPr algn="ctr" fontAlgn="b"/>
                      <a:r>
                        <a:rPr lang="en-US" sz="1200" u="none" strike="noStrike">
                          <a:effectLst/>
                        </a:rPr>
                        <a:t>SQL Database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Microsoft Access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Sybase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err="1">
                          <a:effectLst/>
                        </a:rPr>
                        <a:t>Marketo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Square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47842383"/>
                  </a:ext>
                </a:extLst>
              </a:tr>
              <a:tr h="364760">
                <a:tc>
                  <a:txBody>
                    <a:bodyPr/>
                    <a:lstStyle/>
                    <a:p>
                      <a:pPr algn="ctr" fontAlgn="b"/>
                      <a:r>
                        <a:rPr lang="en-US" sz="1200" u="none" strike="noStrike">
                          <a:effectLst/>
                        </a:rPr>
                        <a:t>SQL Database MI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dirty="0">
                          <a:effectLst/>
                        </a:rPr>
                        <a:t>Teradata</a:t>
                      </a:r>
                      <a:endParaRPr lang="en-US" sz="1200" b="0" i="0" u="none" strike="noStrike" dirty="0">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Office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Web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493079572"/>
                  </a:ext>
                </a:extLst>
              </a:tr>
              <a:tr h="364760">
                <a:tc>
                  <a:txBody>
                    <a:bodyPr/>
                    <a:lstStyle/>
                    <a:p>
                      <a:pPr algn="ctr" fontAlgn="b"/>
                      <a:r>
                        <a:rPr lang="en-US" sz="1200" u="none" strike="noStrike">
                          <a:effectLst/>
                        </a:rPr>
                        <a:t>SQL Data Warehouse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Netezza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Vertica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Eloqua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Xero</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08778324"/>
                  </a:ext>
                </a:extLst>
              </a:tr>
              <a:tr h="364760">
                <a:tc>
                  <a:txBody>
                    <a:bodyPr/>
                    <a:lstStyle/>
                    <a:p>
                      <a:pPr algn="ctr" fontAlgn="b"/>
                      <a:r>
                        <a:rPr lang="en-US" sz="1200" u="none" strike="noStrike">
                          <a:effectLst/>
                        </a:rPr>
                        <a:t>Search index</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Responsys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err="1">
                          <a:effectLst/>
                        </a:rPr>
                        <a:t>Zoho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432505580"/>
                  </a:ext>
                </a:extLst>
              </a:tr>
              <a:tr h="364760">
                <a:tc>
                  <a:txBody>
                    <a:bodyPr/>
                    <a:lstStyle/>
                    <a:p>
                      <a:pPr algn="ctr" fontAlgn="b"/>
                      <a:r>
                        <a:rPr lang="en-US" sz="1200" u="none" strike="noStrike">
                          <a:effectLst/>
                        </a:rPr>
                        <a:t>Table storage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dirty="0">
                        <a:latin typeface="+mn-lt"/>
                      </a:endParaRPr>
                    </a:p>
                  </a:txBody>
                  <a:tcPr marL="91427" marR="91427" marT="45713" marB="45713" anchor="ctr"/>
                </a:tc>
                <a:extLst>
                  <a:ext uri="{0D108BD9-81ED-4DB2-BD59-A6C34878D82A}">
                    <a16:rowId xmlns:a16="http://schemas.microsoft.com/office/drawing/2014/main" val="3821230554"/>
                  </a:ext>
                </a:extLst>
              </a:tr>
            </a:tbl>
          </a:graphicData>
        </a:graphic>
      </p:graphicFrame>
      <p:sp>
        <p:nvSpPr>
          <p:cNvPr id="3" name="Title 2">
            <a:extLst>
              <a:ext uri="{FF2B5EF4-FFF2-40B4-BE49-F238E27FC236}">
                <a16:creationId xmlns:a16="http://schemas.microsoft.com/office/drawing/2014/main" id="{F904E3FC-68A4-4E91-832F-3651075939B7}"/>
              </a:ext>
            </a:extLst>
          </p:cNvPr>
          <p:cNvSpPr>
            <a:spLocks noGrp="1"/>
          </p:cNvSpPr>
          <p:nvPr>
            <p:ph type="title"/>
          </p:nvPr>
        </p:nvSpPr>
        <p:spPr>
          <a:xfrm>
            <a:off x="426427" y="223038"/>
            <a:ext cx="9031166" cy="757914"/>
          </a:xfrm>
        </p:spPr>
        <p:txBody>
          <a:bodyPr/>
          <a:lstStyle/>
          <a:p>
            <a:r>
              <a:rPr lang="en-US" b="1" dirty="0">
                <a:solidFill>
                  <a:srgbClr val="0070C0"/>
                </a:solidFill>
                <a:latin typeface="Segoe UI Semibold" panose="020B0702040204020203" pitchFamily="34" charset="0"/>
                <a:cs typeface="Segoe UI Semibold" panose="020B0702040204020203" pitchFamily="34" charset="0"/>
              </a:rPr>
              <a:t>90+ Connectors out of the box</a:t>
            </a:r>
          </a:p>
        </p:txBody>
      </p:sp>
    </p:spTree>
    <p:extLst>
      <p:ext uri="{BB962C8B-B14F-4D97-AF65-F5344CB8AC3E}">
        <p14:creationId xmlns:p14="http://schemas.microsoft.com/office/powerpoint/2010/main" val="192647085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6">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8">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10">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12">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14">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41B2071-7EB4-4FF1-9593-0897A7CF563A}"/>
              </a:ext>
            </a:extLst>
          </p:cNvPr>
          <p:cNvSpPr>
            <a:spLocks noGrp="1"/>
          </p:cNvSpPr>
          <p:nvPr>
            <p:ph type="title"/>
          </p:nvPr>
        </p:nvSpPr>
        <p:spPr>
          <a:xfrm>
            <a:off x="228600" y="526671"/>
            <a:ext cx="11750040" cy="4743616"/>
          </a:xfrm>
        </p:spPr>
        <p:txBody>
          <a:bodyPr vert="horz" lIns="91440" tIns="45720" rIns="91440" bIns="45720" rtlCol="0" anchor="b">
            <a:normAutofit/>
          </a:bodyPr>
          <a:lstStyle/>
          <a:p>
            <a:pPr marL="342900" marR="0" lvl="0" indent="-342900">
              <a:lnSpc>
                <a:spcPct val="107000"/>
              </a:lnSpc>
              <a:spcBef>
                <a:spcPts val="0"/>
              </a:spcBef>
              <a:spcAft>
                <a:spcPts val="0"/>
              </a:spcAft>
              <a:buFont typeface="Symbol" panose="05050102010706020507" pitchFamily="18" charset="2"/>
              <a:buChar char=""/>
            </a:pPr>
            <a:r>
              <a:rPr lang="en-US" sz="4800" kern="1200" dirty="0">
                <a:solidFill>
                  <a:srgbClr val="FFFFFF"/>
                </a:solidFill>
                <a:latin typeface="+mj-lt"/>
                <a:cs typeface="+mj-cs"/>
              </a:rPr>
              <a:t>Exercise – 1 : Create Artifacts	</a:t>
            </a:r>
            <a:r>
              <a:rPr lang="en-US" sz="4800" i="1" kern="1200" dirty="0">
                <a:solidFill>
                  <a:schemeClr val="accent4">
                    <a:lumMod val="40000"/>
                    <a:lumOff val="60000"/>
                  </a:schemeClr>
                </a:solidFill>
                <a:latin typeface="+mj-lt"/>
                <a:cs typeface="+mj-cs"/>
              </a:rPr>
              <a:t>[30 minutes] </a:t>
            </a:r>
            <a:br>
              <a:rPr lang="en-US" sz="4800" kern="1200" dirty="0">
                <a:solidFill>
                  <a:srgbClr val="FFFFFF"/>
                </a:solidFill>
                <a:latin typeface="+mj-lt"/>
                <a:cs typeface="+mj-cs"/>
              </a:rPr>
            </a:br>
            <a:r>
              <a:rPr lang="en-US" sz="2400" i="1" kern="1200" dirty="0">
                <a:solidFill>
                  <a:schemeClr val="bg1">
                    <a:lumMod val="75000"/>
                  </a:schemeClr>
                </a:solidFill>
                <a:latin typeface="+mj-lt"/>
                <a:cs typeface="+mj-cs"/>
              </a:rPr>
              <a:t>Task 1: Create SQL table</a:t>
            </a:r>
            <a:br>
              <a:rPr lang="en-US" sz="2400" i="1" kern="1200" dirty="0">
                <a:solidFill>
                  <a:schemeClr val="bg1">
                    <a:lumMod val="75000"/>
                  </a:schemeClr>
                </a:solidFill>
                <a:latin typeface="+mj-lt"/>
                <a:cs typeface="+mj-cs"/>
              </a:rPr>
            </a:br>
            <a:r>
              <a:rPr lang="en-US" sz="2400" i="1" kern="1200" dirty="0">
                <a:solidFill>
                  <a:schemeClr val="bg1">
                    <a:lumMod val="75000"/>
                  </a:schemeClr>
                </a:solidFill>
                <a:latin typeface="+mj-lt"/>
                <a:cs typeface="+mj-cs"/>
              </a:rPr>
              <a:t>Task 2: Create linked service</a:t>
            </a:r>
            <a:br>
              <a:rPr lang="en-US" sz="2400" i="1" kern="1200" dirty="0">
                <a:solidFill>
                  <a:schemeClr val="bg1">
                    <a:lumMod val="75000"/>
                  </a:schemeClr>
                </a:solidFill>
                <a:latin typeface="+mj-lt"/>
                <a:cs typeface="+mj-cs"/>
              </a:rPr>
            </a:br>
            <a:r>
              <a:rPr lang="en-US" sz="2400" i="1" kern="1200" dirty="0">
                <a:solidFill>
                  <a:schemeClr val="bg1">
                    <a:lumMod val="75000"/>
                  </a:schemeClr>
                </a:solidFill>
                <a:latin typeface="+mj-lt"/>
                <a:cs typeface="+mj-cs"/>
              </a:rPr>
              <a:t>Task 3: Create data sets</a:t>
            </a:r>
            <a:br>
              <a:rPr lang="en-US" sz="2400" i="1" kern="1200" dirty="0">
                <a:solidFill>
                  <a:schemeClr val="bg1">
                    <a:lumMod val="75000"/>
                  </a:schemeClr>
                </a:solidFill>
                <a:latin typeface="+mj-lt"/>
                <a:cs typeface="+mj-cs"/>
              </a:rPr>
            </a:br>
            <a:r>
              <a:rPr lang="en-US" sz="2400" i="1" kern="1200" dirty="0">
                <a:solidFill>
                  <a:schemeClr val="bg1">
                    <a:lumMod val="75000"/>
                  </a:schemeClr>
                </a:solidFill>
                <a:latin typeface="+mj-lt"/>
                <a:cs typeface="+mj-cs"/>
              </a:rPr>
              <a:t>Task 4: Create campaign analytics dataset</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sz="4800" kern="1200" dirty="0">
              <a:solidFill>
                <a:srgbClr val="FFFFFF"/>
              </a:solidFill>
              <a:latin typeface="+mj-lt"/>
              <a:cs typeface="Calibri"/>
            </a:endParaRPr>
          </a:p>
        </p:txBody>
      </p:sp>
      <p:sp>
        <p:nvSpPr>
          <p:cNvPr id="37" name="Rectangle 16">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18">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221372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380731" y="0"/>
            <a:ext cx="4811268" cy="6857998"/>
          </a:xfrm>
          <a:prstGeom prst="rect">
            <a:avLst/>
          </a:prstGeom>
        </p:spPr>
      </p:pic>
      <p:sp>
        <p:nvSpPr>
          <p:cNvPr id="4" name="object 4"/>
          <p:cNvSpPr txBox="1"/>
          <p:nvPr/>
        </p:nvSpPr>
        <p:spPr>
          <a:xfrm>
            <a:off x="1143000" y="1371600"/>
            <a:ext cx="6168771" cy="1720407"/>
          </a:xfrm>
          <a:prstGeom prst="rect">
            <a:avLst/>
          </a:prstGeom>
        </p:spPr>
        <p:txBody>
          <a:bodyPr vert="horz" wrap="square" lIns="0" tIns="106045" rIns="0" bIns="0" rtlCol="0">
            <a:spAutoFit/>
          </a:bodyPr>
          <a:lstStyle/>
          <a:p>
            <a:pPr marL="12700" marR="5080">
              <a:lnSpc>
                <a:spcPts val="5830"/>
              </a:lnSpc>
              <a:spcBef>
                <a:spcPts val="835"/>
              </a:spcBef>
            </a:pPr>
            <a:r>
              <a:rPr lang="en-US" sz="7200" spc="-280" dirty="0">
                <a:solidFill>
                  <a:schemeClr val="tx1">
                    <a:lumMod val="95000"/>
                    <a:lumOff val="5000"/>
                  </a:schemeClr>
                </a:solidFill>
                <a:latin typeface="Segoe UI Semibold"/>
                <a:cs typeface="Segoe UI Semibold"/>
              </a:rPr>
              <a:t>Break 		</a:t>
            </a:r>
          </a:p>
          <a:p>
            <a:pPr marL="12700" marR="5080">
              <a:lnSpc>
                <a:spcPts val="5830"/>
              </a:lnSpc>
              <a:spcBef>
                <a:spcPts val="835"/>
              </a:spcBef>
            </a:pPr>
            <a:r>
              <a:rPr lang="en-US" sz="7200" spc="-280" dirty="0">
                <a:solidFill>
                  <a:schemeClr val="bg1">
                    <a:lumMod val="50000"/>
                  </a:schemeClr>
                </a:solidFill>
                <a:latin typeface="Segoe UI Semibold"/>
                <a:cs typeface="Segoe UI Semibold"/>
              </a:rPr>
              <a:t>(5 minutes)</a:t>
            </a:r>
            <a:endParaRPr sz="7200" dirty="0">
              <a:solidFill>
                <a:schemeClr val="bg1">
                  <a:lumMod val="50000"/>
                </a:schemeClr>
              </a:solidFill>
              <a:latin typeface="Segoe UI Semibold"/>
              <a:cs typeface="Segoe UI Semibold"/>
            </a:endParaRP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6">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8">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10">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12">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14">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41B2071-7EB4-4FF1-9593-0897A7CF563A}"/>
              </a:ext>
            </a:extLst>
          </p:cNvPr>
          <p:cNvSpPr>
            <a:spLocks noGrp="1"/>
          </p:cNvSpPr>
          <p:nvPr>
            <p:ph type="title"/>
          </p:nvPr>
        </p:nvSpPr>
        <p:spPr>
          <a:xfrm>
            <a:off x="2087211" y="762000"/>
            <a:ext cx="6496610" cy="4743616"/>
          </a:xfrm>
        </p:spPr>
        <p:txBody>
          <a:bodyPr vert="horz" lIns="91440" tIns="45720" rIns="91440" bIns="45720" rtlCol="0" anchor="b">
            <a:normAutofit/>
          </a:bodyPr>
          <a:lstStyle/>
          <a:p>
            <a:pPr marR="0" lvl="0" algn="r">
              <a:lnSpc>
                <a:spcPct val="107000"/>
              </a:lnSpc>
              <a:spcBef>
                <a:spcPts val="0"/>
              </a:spcBef>
              <a:spcAft>
                <a:spcPts val="0"/>
              </a:spcAft>
            </a:pPr>
            <a:r>
              <a:rPr lang="en-US" sz="4800" kern="1200" dirty="0">
                <a:solidFill>
                  <a:srgbClr val="FFFFFF"/>
                </a:solidFill>
                <a:latin typeface="+mj-lt"/>
                <a:cs typeface="+mj-cs"/>
              </a:rPr>
              <a:t>Introduction to Pipelines and Data flows</a:t>
            </a:r>
            <a:br>
              <a:rPr lang="en-US" sz="4800" kern="1200" dirty="0">
                <a:solidFill>
                  <a:srgbClr val="FFFFFF"/>
                </a:solidFill>
                <a:latin typeface="+mj-lt"/>
                <a:cs typeface="+mj-cs"/>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sz="4800" kern="1200" dirty="0">
              <a:solidFill>
                <a:srgbClr val="FFFFFF"/>
              </a:solidFill>
              <a:latin typeface="+mj-lt"/>
              <a:cs typeface="Calibri"/>
            </a:endParaRPr>
          </a:p>
        </p:txBody>
      </p:sp>
      <p:sp>
        <p:nvSpPr>
          <p:cNvPr id="37" name="Rectangle 16">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18">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377701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a:xfrm>
            <a:off x="381000" y="228600"/>
            <a:ext cx="5555966" cy="758022"/>
          </a:xfrm>
        </p:spPr>
        <p:txBody>
          <a:bodyPr/>
          <a:lstStyle/>
          <a:p>
            <a:r>
              <a:rPr lang="en-US" dirty="0">
                <a:solidFill>
                  <a:schemeClr val="tx2">
                    <a:lumMod val="60000"/>
                    <a:lumOff val="40000"/>
                  </a:schemeClr>
                </a:solidFill>
                <a:latin typeface="Segoe UI Semibold" panose="020B0702040204020203" pitchFamily="34" charset="0"/>
                <a:cs typeface="Segoe UI Semibold" panose="020B0702040204020203" pitchFamily="34" charset="0"/>
              </a:rPr>
              <a:t>Pipelines</a:t>
            </a:r>
          </a:p>
        </p:txBody>
      </p:sp>
      <p:sp>
        <p:nvSpPr>
          <p:cNvPr id="4" name="Text Placeholder 3">
            <a:extLst>
              <a:ext uri="{FF2B5EF4-FFF2-40B4-BE49-F238E27FC236}">
                <a16:creationId xmlns:a16="http://schemas.microsoft.com/office/drawing/2014/main" id="{1F2DF2B0-CC2A-48E3-8A5B-44EBBCEFF0AD}"/>
              </a:ext>
            </a:extLst>
          </p:cNvPr>
          <p:cNvSpPr>
            <a:spLocks noGrp="1"/>
          </p:cNvSpPr>
          <p:nvPr>
            <p:ph type="body" sz="quarter" idx="11"/>
          </p:nvPr>
        </p:nvSpPr>
        <p:spPr>
          <a:xfrm>
            <a:off x="210194" y="1130240"/>
            <a:ext cx="4437382" cy="5270139"/>
          </a:xfrm>
        </p:spPr>
        <p:txBody>
          <a:bodyPr/>
          <a:lstStyle/>
          <a:p>
            <a:r>
              <a:rPr lang="en-US" sz="1961" b="1" dirty="0">
                <a:solidFill>
                  <a:schemeClr val="tx2"/>
                </a:solidFill>
                <a:latin typeface="+mj-lt"/>
              </a:rPr>
              <a:t>Overview</a:t>
            </a:r>
          </a:p>
          <a:p>
            <a:pPr marL="280121" indent="-280121">
              <a:lnSpc>
                <a:spcPct val="150000"/>
              </a:lnSpc>
              <a:buFont typeface="Arial" panose="020B0604020202020204" pitchFamily="34" charset="0"/>
              <a:buChar char="•"/>
            </a:pPr>
            <a:r>
              <a:rPr lang="en-US" sz="1765" dirty="0">
                <a:solidFill>
                  <a:schemeClr val="tx1"/>
                </a:solidFill>
                <a:cs typeface="Segoe UI" panose="020B0502040204020203" pitchFamily="34" charset="0"/>
              </a:rPr>
              <a:t>Provide ability to load data from storage account to desired linked service. </a:t>
            </a:r>
          </a:p>
          <a:p>
            <a:pPr marL="280121" indent="-280121">
              <a:lnSpc>
                <a:spcPct val="150000"/>
              </a:lnSpc>
              <a:buFont typeface="Arial" panose="020B0604020202020204" pitchFamily="34" charset="0"/>
              <a:buChar char="•"/>
            </a:pPr>
            <a:r>
              <a:rPr lang="en-US" sz="1765" dirty="0">
                <a:solidFill>
                  <a:schemeClr val="tx1"/>
                </a:solidFill>
                <a:cs typeface="Segoe UI" panose="020B0502040204020203" pitchFamily="34" charset="0"/>
              </a:rPr>
              <a:t>Load data by manual execution of pipeline or by orchestration.</a:t>
            </a:r>
          </a:p>
          <a:p>
            <a:r>
              <a:rPr lang="en-US" sz="1961" b="1" dirty="0">
                <a:solidFill>
                  <a:schemeClr val="tx2"/>
                </a:solidFill>
                <a:latin typeface="+mj-lt"/>
              </a:rPr>
              <a:t>Benefits</a:t>
            </a:r>
            <a:endParaRPr lang="en-US" sz="1800" b="1" dirty="0">
              <a:solidFill>
                <a:schemeClr val="tx2"/>
              </a:solidFill>
              <a:latin typeface="+mj-lt"/>
            </a:endParaRP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Supports common loading patterns.</a:t>
            </a: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Fully parallel loading into data lake or SQL tables. </a:t>
            </a: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Graphical development experience.</a:t>
            </a:r>
          </a:p>
          <a:p>
            <a:pPr>
              <a:lnSpc>
                <a:spcPct val="150000"/>
              </a:lnSpc>
            </a:pPr>
            <a:endParaRPr lang="en-US" sz="1600" dirty="0">
              <a:solidFill>
                <a:schemeClr val="tx1"/>
              </a:solidFill>
              <a:cs typeface="Segoe UI" panose="020B0502040204020203" pitchFamily="34" charset="0"/>
            </a:endParaRPr>
          </a:p>
          <a:p>
            <a:endParaRPr lang="en-US" dirty="0"/>
          </a:p>
        </p:txBody>
      </p:sp>
      <p:pic>
        <p:nvPicPr>
          <p:cNvPr id="8" name="Picture 7">
            <a:extLst>
              <a:ext uri="{FF2B5EF4-FFF2-40B4-BE49-F238E27FC236}">
                <a16:creationId xmlns:a16="http://schemas.microsoft.com/office/drawing/2014/main" id="{3F8910F0-EEC8-43C4-9E5D-4D4A905E5504}"/>
              </a:ext>
            </a:extLst>
          </p:cNvPr>
          <p:cNvPicPr>
            <a:picLocks noChangeAspect="1"/>
          </p:cNvPicPr>
          <p:nvPr/>
        </p:nvPicPr>
        <p:blipFill rotWithShape="1">
          <a:blip r:embed="rId3"/>
          <a:srcRect t="-1" b="50479"/>
          <a:stretch/>
        </p:blipFill>
        <p:spPr>
          <a:xfrm>
            <a:off x="5112868" y="669192"/>
            <a:ext cx="6459173" cy="2186057"/>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047FBB2D-22E6-4D82-8093-9BF3D5303348}"/>
              </a:ext>
            </a:extLst>
          </p:cNvPr>
          <p:cNvPicPr>
            <a:picLocks noChangeAspect="1"/>
          </p:cNvPicPr>
          <p:nvPr/>
        </p:nvPicPr>
        <p:blipFill>
          <a:blip r:embed="rId4"/>
          <a:stretch>
            <a:fillRect/>
          </a:stretch>
        </p:blipFill>
        <p:spPr>
          <a:xfrm>
            <a:off x="4789124" y="2987399"/>
            <a:ext cx="7334229" cy="3728093"/>
          </a:xfrm>
          <a:prstGeom prst="rect">
            <a:avLst/>
          </a:prstGeom>
        </p:spPr>
      </p:pic>
    </p:spTree>
    <p:extLst>
      <p:ext uri="{BB962C8B-B14F-4D97-AF65-F5344CB8AC3E}">
        <p14:creationId xmlns:p14="http://schemas.microsoft.com/office/powerpoint/2010/main" val="37239858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 Same Side Corner Rectangle 16"/>
          <p:cNvSpPr/>
          <p:nvPr/>
        </p:nvSpPr>
        <p:spPr>
          <a:xfrm rot="10800000">
            <a:off x="4358954" y="4881282"/>
            <a:ext cx="3474092" cy="473296"/>
          </a:xfrm>
          <a:prstGeom prst="round2SameRect">
            <a:avLst>
              <a:gd name="adj1" fmla="val 50000"/>
              <a:gd name="adj2" fmla="val 0"/>
            </a:avLst>
          </a:prstGeom>
          <a:solidFill>
            <a:srgbClr val="000000">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Rounded Rectangle 21"/>
          <p:cNvSpPr/>
          <p:nvPr/>
        </p:nvSpPr>
        <p:spPr>
          <a:xfrm>
            <a:off x="264459" y="5548141"/>
            <a:ext cx="11770659" cy="509471"/>
          </a:xfrm>
          <a:prstGeom prst="roundRect">
            <a:avLst/>
          </a:prstGeom>
          <a:solidFill>
            <a:srgbClr val="34AED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381005" indent="-381005">
              <a:buFont typeface="Arial" pitchFamily="34" charset="0"/>
              <a:buChar char="•"/>
            </a:pPr>
            <a:r>
              <a:rPr lang="en-US" sz="1600" dirty="0">
                <a:cs typeface="Calibri" pitchFamily="34" charset="0"/>
              </a:rPr>
              <a:t>Co-Founder &amp; CTO of </a:t>
            </a:r>
            <a:r>
              <a:rPr lang="en-US" b="1" dirty="0">
                <a:cs typeface="Calibri" pitchFamily="34" charset="0"/>
              </a:rPr>
              <a:t>antz.ai , </a:t>
            </a:r>
            <a:r>
              <a:rPr lang="en-US" dirty="0">
                <a:cs typeface="Calibri" pitchFamily="34" charset="0"/>
              </a:rPr>
              <a:t>a niche Data &amp; IoT company.</a:t>
            </a:r>
            <a:endParaRPr lang="en-US" sz="1400" dirty="0">
              <a:cs typeface="Calibri" pitchFamily="34" charset="0"/>
            </a:endParaRPr>
          </a:p>
        </p:txBody>
      </p:sp>
      <p:grpSp>
        <p:nvGrpSpPr>
          <p:cNvPr id="6" name="Group 5"/>
          <p:cNvGrpSpPr/>
          <p:nvPr/>
        </p:nvGrpSpPr>
        <p:grpSpPr>
          <a:xfrm>
            <a:off x="264457" y="889747"/>
            <a:ext cx="3177989" cy="819291"/>
            <a:chOff x="264457" y="1537220"/>
            <a:chExt cx="3177989" cy="819291"/>
          </a:xfrm>
        </p:grpSpPr>
        <p:sp>
          <p:nvSpPr>
            <p:cNvPr id="3" name="Round Same Side Corner Rectangle 2"/>
            <p:cNvSpPr/>
            <p:nvPr/>
          </p:nvSpPr>
          <p:spPr>
            <a:xfrm rot="16200000">
              <a:off x="1443806" y="357872"/>
              <a:ext cx="819291" cy="3177988"/>
            </a:xfrm>
            <a:prstGeom prst="round2SameRect">
              <a:avLst/>
            </a:prstGeom>
            <a:solidFill>
              <a:srgbClr val="ED8E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64457" y="1792978"/>
              <a:ext cx="3177988" cy="338554"/>
            </a:xfrm>
            <a:prstGeom prst="rect">
              <a:avLst/>
            </a:prstGeom>
          </p:spPr>
          <p:txBody>
            <a:bodyPr wrap="square">
              <a:spAutoFit/>
            </a:bodyPr>
            <a:lstStyle/>
            <a:p>
              <a:r>
                <a:rPr lang="en-US" sz="1600" b="1" dirty="0">
                  <a:solidFill>
                    <a:schemeClr val="bg1"/>
                  </a:solidFill>
                  <a:cs typeface="Calibri" pitchFamily="34" charset="0"/>
                </a:rPr>
                <a:t>Azure Data &amp; AI Specialist.</a:t>
              </a:r>
              <a:endParaRPr lang="en-US" sz="1600" i="1" dirty="0">
                <a:solidFill>
                  <a:schemeClr val="bg1"/>
                </a:solidFill>
                <a:cs typeface="Calibri" pitchFamily="34" charset="0"/>
              </a:endParaRPr>
            </a:p>
          </p:txBody>
        </p:sp>
      </p:grpSp>
      <p:grpSp>
        <p:nvGrpSpPr>
          <p:cNvPr id="9" name="Group 8"/>
          <p:cNvGrpSpPr/>
          <p:nvPr/>
        </p:nvGrpSpPr>
        <p:grpSpPr>
          <a:xfrm>
            <a:off x="3455702" y="889747"/>
            <a:ext cx="8592672" cy="819291"/>
            <a:chOff x="3455702" y="470647"/>
            <a:chExt cx="8592672" cy="819291"/>
          </a:xfrm>
        </p:grpSpPr>
        <p:sp>
          <p:nvSpPr>
            <p:cNvPr id="27" name="Round Same Side Corner Rectangle 26"/>
            <p:cNvSpPr/>
            <p:nvPr/>
          </p:nvSpPr>
          <p:spPr>
            <a:xfrm rot="5400000">
              <a:off x="7342392" y="-3416043"/>
              <a:ext cx="819291" cy="8592672"/>
            </a:xfrm>
            <a:prstGeom prst="round2Same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 name="Rectangle 6"/>
            <p:cNvSpPr/>
            <p:nvPr/>
          </p:nvSpPr>
          <p:spPr>
            <a:xfrm>
              <a:off x="3556000" y="603294"/>
              <a:ext cx="8479119" cy="553998"/>
            </a:xfrm>
            <a:prstGeom prst="rect">
              <a:avLst/>
            </a:prstGeom>
          </p:spPr>
          <p:txBody>
            <a:bodyPr wrap="square">
              <a:spAutoFit/>
            </a:bodyPr>
            <a:lstStyle/>
            <a:p>
              <a:r>
                <a:rPr lang="en-US" sz="1500" i="1" dirty="0">
                  <a:solidFill>
                    <a:schemeClr val="bg1"/>
                  </a:solidFill>
                </a:rPr>
                <a:t>Certified from MIT on ‘Advanced Analytics and Big Data Challenges’. Technology Enthusiast and Data Specialist.  Certified Designer in Computer Vision</a:t>
              </a:r>
              <a:endParaRPr lang="en-US" sz="1500" i="1" dirty="0">
                <a:solidFill>
                  <a:schemeClr val="bg1"/>
                </a:solidFill>
                <a:cs typeface="Calibri" pitchFamily="34" charset="0"/>
              </a:endParaRPr>
            </a:p>
          </p:txBody>
        </p:sp>
      </p:grpSp>
      <p:sp>
        <p:nvSpPr>
          <p:cNvPr id="10" name="Rectangle 9"/>
          <p:cNvSpPr/>
          <p:nvPr/>
        </p:nvSpPr>
        <p:spPr>
          <a:xfrm>
            <a:off x="5264683" y="4933264"/>
            <a:ext cx="1662635" cy="369332"/>
          </a:xfrm>
          <a:prstGeom prst="rect">
            <a:avLst/>
          </a:prstGeom>
        </p:spPr>
        <p:txBody>
          <a:bodyPr wrap="none">
            <a:spAutoFit/>
          </a:bodyPr>
          <a:lstStyle/>
          <a:p>
            <a:pPr algn="ctr"/>
            <a:r>
              <a:rPr lang="en-US" dirty="0">
                <a:solidFill>
                  <a:schemeClr val="bg1"/>
                </a:solidFill>
              </a:rPr>
              <a:t>Sri Nag Sashank</a:t>
            </a:r>
          </a:p>
        </p:txBody>
      </p:sp>
      <p:grpSp>
        <p:nvGrpSpPr>
          <p:cNvPr id="11" name="Group 10"/>
          <p:cNvGrpSpPr/>
          <p:nvPr/>
        </p:nvGrpSpPr>
        <p:grpSpPr>
          <a:xfrm>
            <a:off x="264458" y="1874886"/>
            <a:ext cx="3957919" cy="1352857"/>
            <a:chOff x="264458" y="1874886"/>
            <a:chExt cx="3957919" cy="1352857"/>
          </a:xfrm>
        </p:grpSpPr>
        <p:sp>
          <p:nvSpPr>
            <p:cNvPr id="18" name="Rounded Rectangle 17"/>
            <p:cNvSpPr/>
            <p:nvPr/>
          </p:nvSpPr>
          <p:spPr>
            <a:xfrm>
              <a:off x="264459" y="1874888"/>
              <a:ext cx="3957918" cy="1352855"/>
            </a:xfrm>
            <a:prstGeom prst="roundRect">
              <a:avLst/>
            </a:prstGeom>
          </p:spPr>
          <p:style>
            <a:lnRef idx="2">
              <a:schemeClr val="accent1"/>
            </a:lnRef>
            <a:fillRef idx="1">
              <a:schemeClr val="lt1"/>
            </a:fillRef>
            <a:effectRef idx="0">
              <a:schemeClr val="accent1"/>
            </a:effectRef>
            <a:fontRef idx="minor">
              <a:schemeClr val="dk1"/>
            </a:fontRef>
          </p:style>
          <p:txBody>
            <a:bodyPr lIns="365760" rtlCol="0" anchor="ctr"/>
            <a:lstStyle/>
            <a:p>
              <a:r>
                <a:rPr lang="en-US" sz="1200" dirty="0"/>
                <a:t>• Microsoft Certified Azure Data Architect.</a:t>
              </a:r>
              <a:br>
                <a:rPr lang="en-US" sz="1050" dirty="0"/>
              </a:br>
              <a:r>
                <a:rPr lang="en-US" sz="1200" dirty="0"/>
                <a:t>• Microsoft Certified Azure Machine Learning Developer</a:t>
              </a:r>
              <a:br>
                <a:rPr lang="en-US" sz="1050" dirty="0"/>
              </a:br>
              <a:r>
                <a:rPr lang="en-US" sz="1200" dirty="0"/>
                <a:t>• Certified on Practical Data Analytics with Microsoft Cortana Intelligence Suite.</a:t>
              </a:r>
              <a:endParaRPr lang="en-US" sz="1050" b="1" dirty="0">
                <a:solidFill>
                  <a:sysClr val="windowText" lastClr="000000"/>
                </a:solidFill>
                <a:cs typeface="Calibri" pitchFamily="34" charset="0"/>
              </a:endParaRPr>
            </a:p>
          </p:txBody>
        </p:sp>
        <p:sp>
          <p:nvSpPr>
            <p:cNvPr id="2" name="Round Same Side Corner Rectangle 1"/>
            <p:cNvSpPr/>
            <p:nvPr/>
          </p:nvSpPr>
          <p:spPr>
            <a:xfrm rot="16200000">
              <a:off x="-239397" y="2378741"/>
              <a:ext cx="1352855"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Certifications</a:t>
              </a:r>
            </a:p>
          </p:txBody>
        </p:sp>
      </p:grpSp>
      <p:grpSp>
        <p:nvGrpSpPr>
          <p:cNvPr id="12" name="Group 11"/>
          <p:cNvGrpSpPr/>
          <p:nvPr/>
        </p:nvGrpSpPr>
        <p:grpSpPr>
          <a:xfrm>
            <a:off x="7965138" y="1874886"/>
            <a:ext cx="3957918" cy="1352857"/>
            <a:chOff x="7965138" y="1874886"/>
            <a:chExt cx="3957918" cy="1352857"/>
          </a:xfrm>
        </p:grpSpPr>
        <p:sp>
          <p:nvSpPr>
            <p:cNvPr id="19" name="Rounded Rectangle 18"/>
            <p:cNvSpPr/>
            <p:nvPr/>
          </p:nvSpPr>
          <p:spPr>
            <a:xfrm>
              <a:off x="7965138" y="1874888"/>
              <a:ext cx="3957918" cy="1352855"/>
            </a:xfrm>
            <a:prstGeom prst="roundRect">
              <a:avLst>
                <a:gd name="adj" fmla="val 14111"/>
              </a:avLst>
            </a:prstGeom>
          </p:spPr>
          <p:style>
            <a:lnRef idx="2">
              <a:schemeClr val="accent1"/>
            </a:lnRef>
            <a:fillRef idx="1">
              <a:schemeClr val="lt1"/>
            </a:fillRef>
            <a:effectRef idx="0">
              <a:schemeClr val="accent1"/>
            </a:effectRef>
            <a:fontRef idx="minor">
              <a:schemeClr val="dk1"/>
            </a:fontRef>
          </p:style>
          <p:txBody>
            <a:bodyPr lIns="182880" rtlCol="0" anchor="ctr"/>
            <a:lstStyle/>
            <a:p>
              <a:pPr marL="228600" indent="-228600">
                <a:buFont typeface="Arial" pitchFamily="34" charset="0"/>
                <a:buChar char="•"/>
              </a:pPr>
              <a:r>
                <a:rPr lang="en-US" sz="1400" dirty="0">
                  <a:cs typeface="Calibri" pitchFamily="34" charset="0"/>
                </a:rPr>
                <a:t>9+ years of total experience as Data Specialist and Data Engineer.</a:t>
              </a:r>
            </a:p>
          </p:txBody>
        </p:sp>
        <p:sp>
          <p:nvSpPr>
            <p:cNvPr id="23" name="Round Same Side Corner Rectangle 22"/>
            <p:cNvSpPr/>
            <p:nvPr/>
          </p:nvSpPr>
          <p:spPr>
            <a:xfrm rot="16200000">
              <a:off x="7461284" y="2378741"/>
              <a:ext cx="1352855"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Experience</a:t>
              </a:r>
            </a:p>
          </p:txBody>
        </p:sp>
      </p:grpSp>
      <p:grpSp>
        <p:nvGrpSpPr>
          <p:cNvPr id="13" name="Group 12"/>
          <p:cNvGrpSpPr/>
          <p:nvPr/>
        </p:nvGrpSpPr>
        <p:grpSpPr>
          <a:xfrm>
            <a:off x="264457" y="3441584"/>
            <a:ext cx="3957920" cy="1646552"/>
            <a:chOff x="264457" y="3441584"/>
            <a:chExt cx="3957920" cy="1646552"/>
          </a:xfrm>
        </p:grpSpPr>
        <p:sp>
          <p:nvSpPr>
            <p:cNvPr id="21" name="Rounded Rectangle 20"/>
            <p:cNvSpPr/>
            <p:nvPr/>
          </p:nvSpPr>
          <p:spPr>
            <a:xfrm>
              <a:off x="264459" y="3441584"/>
              <a:ext cx="3957918" cy="1646552"/>
            </a:xfrm>
            <a:prstGeom prst="roundRect">
              <a:avLst>
                <a:gd name="adj" fmla="val 9725"/>
              </a:avLst>
            </a:prstGeom>
          </p:spPr>
          <p:style>
            <a:lnRef idx="2">
              <a:schemeClr val="accent1"/>
            </a:lnRef>
            <a:fillRef idx="1">
              <a:schemeClr val="lt1"/>
            </a:fillRef>
            <a:effectRef idx="0">
              <a:schemeClr val="accent1"/>
            </a:effectRef>
            <a:fontRef idx="minor">
              <a:schemeClr val="dk1"/>
            </a:fontRef>
          </p:style>
          <p:txBody>
            <a:bodyPr lIns="457200" rtlCol="0" anchor="ctr"/>
            <a:lstStyle/>
            <a:p>
              <a:r>
                <a:rPr lang="en-US" sz="1400" dirty="0">
                  <a:cs typeface="Calibri" pitchFamily="34" charset="0"/>
                </a:rPr>
                <a:t>Currently working as Independent Consultant on Azure Data &amp; AI and Enterprise Trainer on Azure Data Analytics , Cortana Intelligence Suite and Cognitive Sciences</a:t>
              </a:r>
            </a:p>
          </p:txBody>
        </p:sp>
        <p:sp>
          <p:nvSpPr>
            <p:cNvPr id="24" name="Round Same Side Corner Rectangle 23"/>
            <p:cNvSpPr/>
            <p:nvPr/>
          </p:nvSpPr>
          <p:spPr>
            <a:xfrm rot="16200000">
              <a:off x="-386246" y="4092287"/>
              <a:ext cx="1646552"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Role</a:t>
              </a:r>
            </a:p>
          </p:txBody>
        </p:sp>
      </p:grpSp>
      <p:grpSp>
        <p:nvGrpSpPr>
          <p:cNvPr id="14" name="Group 13"/>
          <p:cNvGrpSpPr/>
          <p:nvPr/>
        </p:nvGrpSpPr>
        <p:grpSpPr>
          <a:xfrm>
            <a:off x="7965138" y="3441584"/>
            <a:ext cx="3957918" cy="1667458"/>
            <a:chOff x="7965138" y="3441584"/>
            <a:chExt cx="3957918" cy="1667458"/>
          </a:xfrm>
        </p:grpSpPr>
        <p:sp>
          <p:nvSpPr>
            <p:cNvPr id="20" name="Rounded Rectangle 19"/>
            <p:cNvSpPr/>
            <p:nvPr/>
          </p:nvSpPr>
          <p:spPr>
            <a:xfrm>
              <a:off x="7965138" y="3441584"/>
              <a:ext cx="3957918" cy="1666127"/>
            </a:xfrm>
            <a:prstGeom prst="roundRect">
              <a:avLst>
                <a:gd name="adj" fmla="val 10378"/>
              </a:avLst>
            </a:prstGeom>
          </p:spPr>
          <p:style>
            <a:lnRef idx="2">
              <a:schemeClr val="accent1"/>
            </a:lnRef>
            <a:fillRef idx="1">
              <a:schemeClr val="lt1"/>
            </a:fillRef>
            <a:effectRef idx="0">
              <a:schemeClr val="accent1"/>
            </a:effectRef>
            <a:fontRef idx="minor">
              <a:schemeClr val="dk1"/>
            </a:fontRef>
          </p:style>
          <p:txBody>
            <a:bodyPr lIns="457200" rtlCol="0" anchor="ctr"/>
            <a:lstStyle/>
            <a:p>
              <a:r>
                <a:rPr lang="en-US" sz="1400" dirty="0">
                  <a:cs typeface="Calibri" pitchFamily="34" charset="0"/>
                </a:rPr>
                <a:t>Expert </a:t>
              </a:r>
              <a:r>
                <a:rPr lang="en-US" sz="1400" b="1" dirty="0">
                  <a:cs typeface="Calibri" pitchFamily="34" charset="0"/>
                </a:rPr>
                <a:t>facilitator and corporate behavioral trainer </a:t>
              </a:r>
              <a:r>
                <a:rPr lang="en-US" sz="1400" dirty="0">
                  <a:cs typeface="Calibri" pitchFamily="34" charset="0"/>
                </a:rPr>
                <a:t>with 5 years of experience in designing programs, content development , Data Analytics and Machine Learning.</a:t>
              </a:r>
            </a:p>
          </p:txBody>
        </p:sp>
        <p:sp>
          <p:nvSpPr>
            <p:cNvPr id="25" name="Round Same Side Corner Rectangle 24"/>
            <p:cNvSpPr/>
            <p:nvPr/>
          </p:nvSpPr>
          <p:spPr>
            <a:xfrm rot="16200000">
              <a:off x="7307925" y="4106682"/>
              <a:ext cx="1659574"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Training</a:t>
              </a:r>
            </a:p>
          </p:txBody>
        </p:sp>
      </p:grpSp>
      <p:sp>
        <p:nvSpPr>
          <p:cNvPr id="26" name="Title 3"/>
          <p:cNvSpPr txBox="1">
            <a:spLocks/>
          </p:cNvSpPr>
          <p:nvPr/>
        </p:nvSpPr>
        <p:spPr>
          <a:xfrm>
            <a:off x="295275" y="-172589"/>
            <a:ext cx="109728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Impact" panose="020B0806030902050204" pitchFamily="34" charset="0"/>
              </a:rPr>
              <a:t>Sashank Pappu</a:t>
            </a:r>
          </a:p>
        </p:txBody>
      </p:sp>
      <p:cxnSp>
        <p:nvCxnSpPr>
          <p:cNvPr id="28" name="Straight Connector 27"/>
          <p:cNvCxnSpPr/>
          <p:nvPr/>
        </p:nvCxnSpPr>
        <p:spPr>
          <a:xfrm>
            <a:off x="0" y="704675"/>
            <a:ext cx="12192000" cy="0"/>
          </a:xfrm>
          <a:prstGeom prst="line">
            <a:avLst/>
          </a:prstGeom>
          <a:ln w="12700">
            <a:solidFill>
              <a:srgbClr val="939498"/>
            </a:solidFill>
          </a:ln>
        </p:spPr>
        <p:style>
          <a:lnRef idx="1">
            <a:schemeClr val="accent1"/>
          </a:lnRef>
          <a:fillRef idx="0">
            <a:schemeClr val="accent1"/>
          </a:fillRef>
          <a:effectRef idx="0">
            <a:schemeClr val="accent1"/>
          </a:effectRef>
          <a:fontRef idx="minor">
            <a:schemeClr val="tx1"/>
          </a:fontRef>
        </p:style>
      </p:cxnSp>
      <p:pic>
        <p:nvPicPr>
          <p:cNvPr id="15" name="Picture 14" descr="A person posing for the camera&#10;&#10;Description automatically generated">
            <a:extLst>
              <a:ext uri="{FF2B5EF4-FFF2-40B4-BE49-F238E27FC236}">
                <a16:creationId xmlns:a16="http://schemas.microsoft.com/office/drawing/2014/main" id="{9DA485A9-0F61-4540-A979-3F904D508748}"/>
              </a:ext>
            </a:extLst>
          </p:cNvPr>
          <p:cNvPicPr>
            <a:picLocks noChangeAspect="1"/>
          </p:cNvPicPr>
          <p:nvPr/>
        </p:nvPicPr>
        <p:blipFill>
          <a:blip r:embed="rId2"/>
          <a:stretch>
            <a:fillRect/>
          </a:stretch>
        </p:blipFill>
        <p:spPr>
          <a:xfrm>
            <a:off x="4805405" y="1841686"/>
            <a:ext cx="2581188" cy="3065587"/>
          </a:xfrm>
          <a:prstGeom prst="rect">
            <a:avLst/>
          </a:prstGeom>
        </p:spPr>
      </p:pic>
    </p:spTree>
    <p:extLst>
      <p:ext uri="{BB962C8B-B14F-4D97-AF65-F5344CB8AC3E}">
        <p14:creationId xmlns:p14="http://schemas.microsoft.com/office/powerpoint/2010/main" val="13262739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1+#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0-#ppt_w/2"/>
                                          </p:val>
                                        </p:tav>
                                        <p:tav tm="100000">
                                          <p:val>
                                            <p:strVal val="#ppt_x"/>
                                          </p:val>
                                        </p:tav>
                                      </p:tavLst>
                                    </p:anim>
                                    <p:anim calcmode="lin" valueType="num">
                                      <p:cBhvr additive="base">
                                        <p:cTn id="3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1+#ppt_w/2"/>
                                          </p:val>
                                        </p:tav>
                                        <p:tav tm="100000">
                                          <p:val>
                                            <p:strVal val="#ppt_x"/>
                                          </p:val>
                                        </p:tav>
                                      </p:tavLst>
                                    </p:anim>
                                    <p:anim calcmode="lin" valueType="num">
                                      <p:cBhvr additive="base">
                                        <p:cTn id="36"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a:xfrm>
            <a:off x="427229" y="292062"/>
            <a:ext cx="5555966" cy="757914"/>
          </a:xfrm>
        </p:spPr>
        <p:txBody>
          <a:bodyPr/>
          <a:lstStyle/>
          <a:p>
            <a:r>
              <a:rPr lang="en-US" dirty="0">
                <a:solidFill>
                  <a:schemeClr val="tx2">
                    <a:lumMod val="60000"/>
                    <a:lumOff val="40000"/>
                  </a:schemeClr>
                </a:solidFill>
                <a:latin typeface="Segoe UI Semibold" panose="020B0702040204020203" pitchFamily="34" charset="0"/>
                <a:cs typeface="Segoe UI Semibold" panose="020B0702040204020203" pitchFamily="34" charset="0"/>
              </a:rPr>
              <a:t>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057865"/>
            <a:ext cx="12012780" cy="877415"/>
          </a:xfrm>
        </p:spPr>
        <p:txBody>
          <a:bodyPr/>
          <a:lstStyle/>
          <a:p>
            <a:pPr>
              <a:lnSpc>
                <a:spcPct val="150000"/>
              </a:lnSpc>
              <a:spcAft>
                <a:spcPts val="600"/>
              </a:spcAft>
            </a:pPr>
            <a:r>
              <a:rPr lang="en-US" sz="2353"/>
              <a:t>Create pipelines to ingest, transform and load data with 90+ inbuilt connectors.</a:t>
            </a:r>
          </a:p>
          <a:p>
            <a:pPr>
              <a:lnSpc>
                <a:spcPct val="150000"/>
              </a:lnSpc>
              <a:spcAft>
                <a:spcPts val="600"/>
              </a:spcAft>
            </a:pPr>
            <a:r>
              <a:rPr lang="en-US" sz="2353"/>
              <a:t>Offers a wide range of activities that a pipeline can perform.</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8950" b="2739"/>
          <a:stretch/>
        </p:blipFill>
        <p:spPr>
          <a:xfrm>
            <a:off x="4115082" y="2510331"/>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701083"/>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207992" y="2701083"/>
            <a:ext cx="3427764" cy="20791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stCxn id="2" idx="1"/>
            <a:endCxn id="6" idx="3"/>
          </p:cNvCxnSpPr>
          <p:nvPr/>
        </p:nvCxnSpPr>
        <p:spPr>
          <a:xfrm flipH="1">
            <a:off x="2698488" y="3820598"/>
            <a:ext cx="2937268" cy="53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3496040" y="4940112"/>
            <a:ext cx="2139716" cy="11033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3"/>
          <a:stretch>
            <a:fillRect/>
          </a:stretch>
        </p:blipFill>
        <p:spPr>
          <a:xfrm>
            <a:off x="705082" y="3615591"/>
            <a:ext cx="1993407" cy="1485409"/>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4"/>
          <a:stretch>
            <a:fillRect/>
          </a:stretch>
        </p:blipFill>
        <p:spPr>
          <a:xfrm>
            <a:off x="214585" y="2346337"/>
            <a:ext cx="1993407" cy="1125310"/>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5"/>
          <a:stretch>
            <a:fillRect/>
          </a:stretch>
        </p:blipFill>
        <p:spPr>
          <a:xfrm>
            <a:off x="1517421" y="5244944"/>
            <a:ext cx="1978619" cy="1597120"/>
          </a:xfrm>
          <a:prstGeom prst="rect">
            <a:avLst/>
          </a:prstGeom>
          <a:ln>
            <a:solidFill>
              <a:schemeClr val="bg2">
                <a:lumMod val="50000"/>
              </a:schemeClr>
            </a:solidFill>
          </a:ln>
        </p:spPr>
      </p:pic>
    </p:spTree>
    <p:extLst>
      <p:ext uri="{BB962C8B-B14F-4D97-AF65-F5344CB8AC3E}">
        <p14:creationId xmlns:p14="http://schemas.microsoft.com/office/powerpoint/2010/main" val="314840490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7229" y="168592"/>
            <a:ext cx="7419566" cy="757914"/>
          </a:xfrm>
        </p:spPr>
        <p:txBody>
          <a:bodyPr/>
          <a:lstStyle/>
          <a:p>
            <a:r>
              <a:rPr lang="en-US" dirty="0">
                <a:solidFill>
                  <a:schemeClr val="tx2">
                    <a:lumMod val="60000"/>
                    <a:lumOff val="40000"/>
                  </a:schemeClr>
                </a:solidFill>
                <a:latin typeface="Segoe UI Semibold" panose="020B0702040204020203" pitchFamily="34" charset="0"/>
                <a:cs typeface="Segoe UI Semibold" panose="020B0702040204020203" pitchFamily="34" charset="0"/>
              </a:rPr>
              <a:t>Integration runtimes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7229" y="999630"/>
            <a:ext cx="5555177" cy="5559347"/>
          </a:xfrm>
        </p:spPr>
        <p:txBody>
          <a:bodyPr/>
          <a:lstStyle/>
          <a:p>
            <a:pPr>
              <a:lnSpc>
                <a:spcPct val="110000"/>
              </a:lnSpc>
              <a:spcBef>
                <a:spcPts val="600"/>
              </a:spcBef>
              <a:spcAft>
                <a:spcPts val="600"/>
              </a:spcAft>
            </a:pPr>
            <a:r>
              <a:rPr lang="en-US" sz="1961">
                <a:solidFill>
                  <a:schemeClr val="tx2"/>
                </a:solidFill>
                <a:latin typeface="+mj-lt"/>
              </a:rPr>
              <a:t>Overview</a:t>
            </a:r>
          </a:p>
          <a:p>
            <a:pPr>
              <a:lnSpc>
                <a:spcPct val="110000"/>
              </a:lnSpc>
              <a:spcBef>
                <a:spcPts val="600"/>
              </a:spcBef>
              <a:spcAft>
                <a:spcPts val="600"/>
              </a:spcAft>
            </a:pPr>
            <a:r>
              <a:rPr lang="en-US" sz="1765"/>
              <a:t>Integration runtimes are the compute infrastructure used by Pipelines to provide the data integration capabilities across different network environments. An integration runtime provides the bridge between the activity and linked services.</a:t>
            </a:r>
            <a:endParaRPr lang="en-US" sz="1765">
              <a:latin typeface="Segoe UI"/>
            </a:endParaRPr>
          </a:p>
          <a:p>
            <a:pPr>
              <a:lnSpc>
                <a:spcPct val="110000"/>
              </a:lnSpc>
              <a:spcBef>
                <a:spcPts val="600"/>
              </a:spcBef>
              <a:spcAft>
                <a:spcPts val="600"/>
              </a:spcAft>
            </a:pPr>
            <a:r>
              <a:rPr lang="en-US" sz="1961">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a:t>Offers Azure Integration Runtime or Self-Hosted Integration Runtime</a:t>
            </a:r>
          </a:p>
          <a:p>
            <a:pPr marL="280121" indent="-280121">
              <a:lnSpc>
                <a:spcPct val="110000"/>
              </a:lnSpc>
              <a:spcBef>
                <a:spcPts val="600"/>
              </a:spcBef>
              <a:spcAft>
                <a:spcPts val="600"/>
              </a:spcAft>
              <a:buFont typeface="Arial" panose="020B0604020202020204" pitchFamily="34" charset="0"/>
              <a:buChar char="•"/>
            </a:pPr>
            <a:r>
              <a:rPr lang="en-US" sz="1765"/>
              <a:t>Azure Integration Runtime – provides fully managed, serverless compute in Azure</a:t>
            </a:r>
          </a:p>
          <a:p>
            <a:pPr marL="280121" indent="-280121">
              <a:lnSpc>
                <a:spcPct val="110000"/>
              </a:lnSpc>
              <a:spcBef>
                <a:spcPts val="600"/>
              </a:spcBef>
              <a:spcAft>
                <a:spcPts val="600"/>
              </a:spcAft>
              <a:buFont typeface="Arial" panose="020B0604020202020204" pitchFamily="34" charset="0"/>
              <a:buChar char="•"/>
            </a:pPr>
            <a:r>
              <a:rPr lang="en-US" sz="1765"/>
              <a:t>Self-Hosted Integration Runtime – use compute resources in on-premises machine or a VM inside private network</a:t>
            </a:r>
          </a:p>
          <a:p>
            <a:pPr>
              <a:lnSpc>
                <a:spcPct val="110000"/>
              </a:lnSpc>
              <a:spcBef>
                <a:spcPts val="600"/>
              </a:spcBef>
              <a:spcAft>
                <a:spcPts val="600"/>
              </a:spcAft>
            </a:pPr>
            <a:endParaRPr lang="en-US" sz="1765"/>
          </a:p>
        </p:txBody>
      </p:sp>
      <p:pic>
        <p:nvPicPr>
          <p:cNvPr id="6" name="Picture 5">
            <a:extLst>
              <a:ext uri="{FF2B5EF4-FFF2-40B4-BE49-F238E27FC236}">
                <a16:creationId xmlns:a16="http://schemas.microsoft.com/office/drawing/2014/main" id="{7FCFB6F5-EB1A-49D4-B54E-664E83A0C3FC}"/>
              </a:ext>
            </a:extLst>
          </p:cNvPr>
          <p:cNvPicPr>
            <a:picLocks noChangeAspect="1"/>
          </p:cNvPicPr>
          <p:nvPr/>
        </p:nvPicPr>
        <p:blipFill>
          <a:blip r:embed="rId3"/>
          <a:stretch>
            <a:fillRect/>
          </a:stretch>
        </p:blipFill>
        <p:spPr>
          <a:xfrm>
            <a:off x="5982406" y="1119541"/>
            <a:ext cx="6058750" cy="2573144"/>
          </a:xfrm>
          <a:prstGeom prst="rect">
            <a:avLst/>
          </a:prstGeom>
        </p:spPr>
      </p:pic>
      <p:sp>
        <p:nvSpPr>
          <p:cNvPr id="7" name="Rectangle 6">
            <a:extLst>
              <a:ext uri="{FF2B5EF4-FFF2-40B4-BE49-F238E27FC236}">
                <a16:creationId xmlns:a16="http://schemas.microsoft.com/office/drawing/2014/main" id="{3E2649C9-45D5-4F5A-B209-D9D5FAB837CD}"/>
              </a:ext>
            </a:extLst>
          </p:cNvPr>
          <p:cNvSpPr/>
          <p:nvPr/>
        </p:nvSpPr>
        <p:spPr bwMode="auto">
          <a:xfrm>
            <a:off x="6274902" y="223476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7D12F24-A51C-4E1A-BAD2-10949C8C838F}"/>
              </a:ext>
            </a:extLst>
          </p:cNvPr>
          <p:cNvSpPr/>
          <p:nvPr/>
        </p:nvSpPr>
        <p:spPr bwMode="auto">
          <a:xfrm>
            <a:off x="7501619" y="1194636"/>
            <a:ext cx="597074" cy="1161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2D515019-8678-4FC6-8595-BC6A0B5C87BC}"/>
              </a:ext>
            </a:extLst>
          </p:cNvPr>
          <p:cNvPicPr>
            <a:picLocks noChangeAspect="1"/>
          </p:cNvPicPr>
          <p:nvPr/>
        </p:nvPicPr>
        <p:blipFill>
          <a:blip r:embed="rId4"/>
          <a:stretch>
            <a:fillRect/>
          </a:stretch>
        </p:blipFill>
        <p:spPr>
          <a:xfrm>
            <a:off x="7851297" y="2772030"/>
            <a:ext cx="3367548" cy="3961086"/>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3B66D9B3-BECD-4DA7-A13A-785439782F4B}"/>
              </a:ext>
            </a:extLst>
          </p:cNvPr>
          <p:cNvSpPr/>
          <p:nvPr/>
        </p:nvSpPr>
        <p:spPr bwMode="auto">
          <a:xfrm>
            <a:off x="7447928" y="1882781"/>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3" name="Connector: Elbow 12">
            <a:extLst>
              <a:ext uri="{FF2B5EF4-FFF2-40B4-BE49-F238E27FC236}">
                <a16:creationId xmlns:a16="http://schemas.microsoft.com/office/drawing/2014/main" id="{D9137469-2651-4AA1-88EA-3B10EE27024D}"/>
              </a:ext>
            </a:extLst>
          </p:cNvPr>
          <p:cNvCxnSpPr>
            <a:cxnSpLocks/>
            <a:stCxn id="10" idx="3"/>
            <a:endCxn id="9" idx="0"/>
          </p:cNvCxnSpPr>
          <p:nvPr/>
        </p:nvCxnSpPr>
        <p:spPr>
          <a:xfrm>
            <a:off x="8045002" y="2005174"/>
            <a:ext cx="1188551" cy="766856"/>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861322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solidFill>
                  <a:schemeClr val="tx2">
                    <a:lumMod val="60000"/>
                    <a:lumOff val="40000"/>
                  </a:schemeClr>
                </a:solidFill>
                <a:latin typeface="Segoe UI Semibold" panose="020B0702040204020203" pitchFamily="34" charset="0"/>
                <a:cs typeface="Segoe UI Semibold" panose="020B0702040204020203" pitchFamily="34" charset="0"/>
              </a:rPr>
              <a:t>Data Flows</a:t>
            </a:r>
          </a:p>
        </p:txBody>
      </p:sp>
      <p:sp>
        <p:nvSpPr>
          <p:cNvPr id="7" name="Text Placeholder 3">
            <a:extLst>
              <a:ext uri="{FF2B5EF4-FFF2-40B4-BE49-F238E27FC236}">
                <a16:creationId xmlns:a16="http://schemas.microsoft.com/office/drawing/2014/main" id="{07BA9DA8-70D7-4BBE-AC27-15644B181A0D}"/>
              </a:ext>
            </a:extLst>
          </p:cNvPr>
          <p:cNvSpPr>
            <a:spLocks noGrp="1"/>
          </p:cNvSpPr>
          <p:nvPr>
            <p:ph type="body" sz="quarter" idx="11"/>
          </p:nvPr>
        </p:nvSpPr>
        <p:spPr>
          <a:xfrm>
            <a:off x="426426" y="1095294"/>
            <a:ext cx="8353681" cy="867747"/>
          </a:xfrm>
        </p:spPr>
        <p:txBody>
          <a:bodyPr/>
          <a:lstStyle/>
          <a:p>
            <a:pPr>
              <a:lnSpc>
                <a:spcPct val="100000"/>
              </a:lnSpc>
              <a:spcAft>
                <a:spcPts val="1000"/>
              </a:spcAft>
            </a:pPr>
            <a:r>
              <a:rPr lang="en-US" sz="1800" dirty="0">
                <a:solidFill>
                  <a:schemeClr val="tx1"/>
                </a:solidFill>
              </a:rPr>
              <a:t>Data flows are a visual way of specifying how to transform data.</a:t>
            </a:r>
          </a:p>
          <a:p>
            <a:pPr>
              <a:lnSpc>
                <a:spcPct val="100000"/>
              </a:lnSpc>
              <a:spcAft>
                <a:spcPts val="1000"/>
              </a:spcAft>
            </a:pPr>
            <a:r>
              <a:rPr lang="en-US" sz="1800" dirty="0">
                <a:solidFill>
                  <a:schemeClr val="tx1"/>
                </a:solidFill>
              </a:rPr>
              <a:t>Provides a code-free experience.</a:t>
            </a: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p:txBody>
      </p:sp>
      <p:pic>
        <p:nvPicPr>
          <p:cNvPr id="2" name="Picture 1">
            <a:extLst>
              <a:ext uri="{FF2B5EF4-FFF2-40B4-BE49-F238E27FC236}">
                <a16:creationId xmlns:a16="http://schemas.microsoft.com/office/drawing/2014/main" id="{2F96777E-984A-4153-A02D-F1830D3A4319}"/>
              </a:ext>
            </a:extLst>
          </p:cNvPr>
          <p:cNvPicPr>
            <a:picLocks noChangeAspect="1"/>
          </p:cNvPicPr>
          <p:nvPr/>
        </p:nvPicPr>
        <p:blipFill>
          <a:blip r:embed="rId2"/>
          <a:stretch>
            <a:fillRect/>
          </a:stretch>
        </p:blipFill>
        <p:spPr>
          <a:xfrm>
            <a:off x="2403763" y="2077730"/>
            <a:ext cx="9538855" cy="4434039"/>
          </a:xfrm>
          <a:prstGeom prst="rect">
            <a:avLst/>
          </a:prstGeom>
          <a:ln>
            <a:solidFill>
              <a:schemeClr val="tx1"/>
            </a:solidFill>
          </a:ln>
        </p:spPr>
      </p:pic>
      <p:pic>
        <p:nvPicPr>
          <p:cNvPr id="4" name="Picture 4">
            <a:extLst>
              <a:ext uri="{FF2B5EF4-FFF2-40B4-BE49-F238E27FC236}">
                <a16:creationId xmlns:a16="http://schemas.microsoft.com/office/drawing/2014/main" id="{B94752DD-5AAB-478C-938E-6DC3BF6DB70C}"/>
              </a:ext>
            </a:extLst>
          </p:cNvPr>
          <p:cNvPicPr>
            <a:picLocks noChangeAspect="1"/>
          </p:cNvPicPr>
          <p:nvPr/>
        </p:nvPicPr>
        <p:blipFill>
          <a:blip r:embed="rId3"/>
          <a:stretch>
            <a:fillRect/>
          </a:stretch>
        </p:blipFill>
        <p:spPr>
          <a:xfrm>
            <a:off x="4724400" y="2657475"/>
            <a:ext cx="2743200" cy="1543050"/>
          </a:xfrm>
          <a:prstGeom prst="rect">
            <a:avLst/>
          </a:prstGeom>
        </p:spPr>
      </p:pic>
    </p:spTree>
    <p:extLst>
      <p:ext uri="{BB962C8B-B14F-4D97-AF65-F5344CB8AC3E}">
        <p14:creationId xmlns:p14="http://schemas.microsoft.com/office/powerpoint/2010/main" val="143420923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8AAE9-BEF0-4530-994D-E41ADED20A05}"/>
              </a:ext>
            </a:extLst>
          </p:cNvPr>
          <p:cNvSpPr>
            <a:spLocks noGrp="1"/>
          </p:cNvSpPr>
          <p:nvPr>
            <p:ph type="title"/>
          </p:nvPr>
        </p:nvSpPr>
        <p:spPr>
          <a:xfrm>
            <a:off x="589044" y="457622"/>
            <a:ext cx="11016957" cy="553920"/>
          </a:xfrm>
          <a:prstGeom prst="rect">
            <a:avLst/>
          </a:prstGeom>
        </p:spPr>
        <p:txBody>
          <a:bodyPr wrap="square" anchor="t">
            <a:normAutofit/>
          </a:bodyPr>
          <a:lstStyle/>
          <a:p>
            <a:r>
              <a:rPr lang="en-US" sz="3200" dirty="0">
                <a:solidFill>
                  <a:schemeClr val="tx2">
                    <a:lumMod val="60000"/>
                    <a:lumOff val="40000"/>
                  </a:schemeClr>
                </a:solidFill>
                <a:latin typeface="Segoe UI Semibold" panose="020B0702040204020203" pitchFamily="34" charset="0"/>
                <a:cs typeface="Segoe UI Semibold" panose="020B0702040204020203" pitchFamily="34" charset="0"/>
              </a:rPr>
              <a:t>Data Flow Capabilities</a:t>
            </a:r>
          </a:p>
        </p:txBody>
      </p:sp>
      <p:graphicFrame>
        <p:nvGraphicFramePr>
          <p:cNvPr id="5" name="Text Placeholder 2">
            <a:extLst>
              <a:ext uri="{FF2B5EF4-FFF2-40B4-BE49-F238E27FC236}">
                <a16:creationId xmlns:a16="http://schemas.microsoft.com/office/drawing/2014/main" id="{037D50C0-5979-4AD3-AD06-AFE5881B4536}"/>
              </a:ext>
            </a:extLst>
          </p:cNvPr>
          <p:cNvGraphicFramePr/>
          <p:nvPr/>
        </p:nvGraphicFramePr>
        <p:xfrm>
          <a:off x="280971" y="1435383"/>
          <a:ext cx="11910163" cy="5178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5369623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6">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8">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10">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12">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14">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41B2071-7EB4-4FF1-9593-0897A7CF563A}"/>
              </a:ext>
            </a:extLst>
          </p:cNvPr>
          <p:cNvSpPr>
            <a:spLocks noGrp="1"/>
          </p:cNvSpPr>
          <p:nvPr>
            <p:ph type="title"/>
          </p:nvPr>
        </p:nvSpPr>
        <p:spPr>
          <a:xfrm>
            <a:off x="228600" y="609600"/>
            <a:ext cx="11750040" cy="4743616"/>
          </a:xfrm>
        </p:spPr>
        <p:txBody>
          <a:bodyPr vert="horz" lIns="91440" tIns="45720" rIns="91440" bIns="45720" rtlCol="0" anchor="b">
            <a:normAutofit/>
          </a:bodyPr>
          <a:lstStyle/>
          <a:p>
            <a:pPr marL="342900" marR="0" lvl="0" indent="-342900">
              <a:lnSpc>
                <a:spcPct val="107000"/>
              </a:lnSpc>
              <a:spcBef>
                <a:spcPts val="0"/>
              </a:spcBef>
              <a:spcAft>
                <a:spcPts val="0"/>
              </a:spcAft>
              <a:buFont typeface="Symbol" panose="05050102010706020507" pitchFamily="18" charset="2"/>
              <a:buChar char=""/>
            </a:pPr>
            <a:r>
              <a:rPr lang="en-US" sz="4800" kern="1200" dirty="0">
                <a:solidFill>
                  <a:srgbClr val="FFFFFF"/>
                </a:solidFill>
                <a:latin typeface="+mj-lt"/>
                <a:cs typeface="+mj-cs"/>
              </a:rPr>
              <a:t>Exercise – 2 : Create data pipeline to import poorly formatted CSV			</a:t>
            </a:r>
            <a:r>
              <a:rPr lang="en-US" sz="4800" i="1" kern="1200" dirty="0">
                <a:solidFill>
                  <a:schemeClr val="accent4">
                    <a:lumMod val="40000"/>
                    <a:lumOff val="60000"/>
                  </a:schemeClr>
                </a:solidFill>
                <a:latin typeface="+mj-lt"/>
                <a:cs typeface="+mj-cs"/>
              </a:rPr>
              <a:t>[30 minutes]</a:t>
            </a:r>
            <a:br>
              <a:rPr lang="en-US" sz="4800" i="1" kern="1200" dirty="0">
                <a:solidFill>
                  <a:schemeClr val="accent4">
                    <a:lumMod val="40000"/>
                    <a:lumOff val="60000"/>
                  </a:schemeClr>
                </a:solidFill>
                <a:latin typeface="+mj-lt"/>
                <a:cs typeface="+mj-cs"/>
              </a:rPr>
            </a:br>
            <a:r>
              <a:rPr lang="en-US" sz="2400" i="1" kern="1200" dirty="0">
                <a:solidFill>
                  <a:schemeClr val="bg1">
                    <a:lumMod val="75000"/>
                  </a:schemeClr>
                </a:solidFill>
                <a:latin typeface="+mj-lt"/>
                <a:cs typeface="+mj-cs"/>
              </a:rPr>
              <a:t>Task 1: Create campaign analytics data flow</a:t>
            </a:r>
            <a:br>
              <a:rPr lang="en-US" sz="2400" i="1" kern="1200" dirty="0">
                <a:solidFill>
                  <a:schemeClr val="bg1">
                    <a:lumMod val="75000"/>
                  </a:schemeClr>
                </a:solidFill>
                <a:latin typeface="+mj-lt"/>
                <a:cs typeface="+mj-cs"/>
              </a:rPr>
            </a:br>
            <a:r>
              <a:rPr lang="en-US" sz="2400" i="1" kern="1200" dirty="0">
                <a:solidFill>
                  <a:schemeClr val="bg1">
                    <a:lumMod val="75000"/>
                  </a:schemeClr>
                </a:solidFill>
                <a:latin typeface="+mj-lt"/>
                <a:cs typeface="+mj-cs"/>
              </a:rPr>
              <a:t>Task 2: Create campaign analytics data pipeline</a:t>
            </a:r>
            <a:br>
              <a:rPr lang="en-US" sz="2400" i="1" kern="1200" dirty="0">
                <a:solidFill>
                  <a:schemeClr val="bg1">
                    <a:lumMod val="75000"/>
                  </a:schemeClr>
                </a:solidFill>
                <a:latin typeface="+mj-lt"/>
                <a:cs typeface="+mj-cs"/>
              </a:rPr>
            </a:br>
            <a:r>
              <a:rPr lang="en-US" sz="2400" i="1" kern="1200" dirty="0">
                <a:solidFill>
                  <a:schemeClr val="bg1">
                    <a:lumMod val="75000"/>
                  </a:schemeClr>
                </a:solidFill>
                <a:latin typeface="+mj-lt"/>
                <a:cs typeface="+mj-cs"/>
              </a:rPr>
              <a:t>Task 3: Run the campaign analytics data pipeline</a:t>
            </a:r>
            <a:br>
              <a:rPr lang="en-US" sz="2400" i="1" kern="1200" dirty="0">
                <a:solidFill>
                  <a:schemeClr val="bg1">
                    <a:lumMod val="75000"/>
                  </a:schemeClr>
                </a:solidFill>
                <a:latin typeface="+mj-lt"/>
                <a:cs typeface="+mj-cs"/>
              </a:rPr>
            </a:br>
            <a:r>
              <a:rPr lang="en-US" sz="2400" i="1" kern="1200" dirty="0">
                <a:solidFill>
                  <a:schemeClr val="bg1">
                    <a:lumMod val="75000"/>
                  </a:schemeClr>
                </a:solidFill>
                <a:latin typeface="+mj-lt"/>
                <a:cs typeface="+mj-cs"/>
              </a:rPr>
              <a:t>Task 4: View campaign analytics table contents</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sz="4800" kern="1200" dirty="0">
              <a:solidFill>
                <a:srgbClr val="FFFFFF"/>
              </a:solidFill>
              <a:latin typeface="+mj-lt"/>
              <a:cs typeface="Calibri"/>
            </a:endParaRPr>
          </a:p>
        </p:txBody>
      </p:sp>
      <p:sp>
        <p:nvSpPr>
          <p:cNvPr id="37" name="Rectangle 16">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18">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74309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380731" y="0"/>
            <a:ext cx="4811268" cy="6857998"/>
          </a:xfrm>
          <a:prstGeom prst="rect">
            <a:avLst/>
          </a:prstGeom>
        </p:spPr>
      </p:pic>
      <p:sp>
        <p:nvSpPr>
          <p:cNvPr id="4" name="object 4"/>
          <p:cNvSpPr txBox="1"/>
          <p:nvPr/>
        </p:nvSpPr>
        <p:spPr>
          <a:xfrm>
            <a:off x="1143000" y="1371600"/>
            <a:ext cx="6168771" cy="1720407"/>
          </a:xfrm>
          <a:prstGeom prst="rect">
            <a:avLst/>
          </a:prstGeom>
        </p:spPr>
        <p:txBody>
          <a:bodyPr vert="horz" wrap="square" lIns="0" tIns="106045" rIns="0" bIns="0" rtlCol="0">
            <a:spAutoFit/>
          </a:bodyPr>
          <a:lstStyle/>
          <a:p>
            <a:pPr marL="12700" marR="5080">
              <a:lnSpc>
                <a:spcPts val="5830"/>
              </a:lnSpc>
              <a:spcBef>
                <a:spcPts val="835"/>
              </a:spcBef>
            </a:pPr>
            <a:r>
              <a:rPr lang="en-US" sz="7200" spc="-280" dirty="0">
                <a:solidFill>
                  <a:schemeClr val="tx1">
                    <a:lumMod val="95000"/>
                    <a:lumOff val="5000"/>
                  </a:schemeClr>
                </a:solidFill>
                <a:latin typeface="Segoe UI Semibold"/>
                <a:cs typeface="Segoe UI Semibold"/>
              </a:rPr>
              <a:t>Break 		</a:t>
            </a:r>
          </a:p>
          <a:p>
            <a:pPr marL="12700" marR="5080">
              <a:lnSpc>
                <a:spcPts val="5830"/>
              </a:lnSpc>
              <a:spcBef>
                <a:spcPts val="835"/>
              </a:spcBef>
            </a:pPr>
            <a:r>
              <a:rPr lang="en-US" sz="7200" spc="-280" dirty="0">
                <a:solidFill>
                  <a:schemeClr val="bg1">
                    <a:lumMod val="50000"/>
                  </a:schemeClr>
                </a:solidFill>
                <a:latin typeface="Segoe UI Semibold"/>
                <a:cs typeface="Segoe UI Semibold"/>
              </a:rPr>
              <a:t>(5 minutes)</a:t>
            </a:r>
            <a:endParaRPr sz="7200" dirty="0">
              <a:solidFill>
                <a:schemeClr val="bg1">
                  <a:lumMod val="50000"/>
                </a:schemeClr>
              </a:solidFill>
              <a:latin typeface="Segoe UI Semibold"/>
              <a:cs typeface="Segoe UI Semibold"/>
            </a:endParaRPr>
          </a:p>
        </p:txBody>
      </p:sp>
    </p:spTree>
    <p:extLst>
      <p:ext uri="{BB962C8B-B14F-4D97-AF65-F5344CB8AC3E}">
        <p14:creationId xmlns:p14="http://schemas.microsoft.com/office/powerpoint/2010/main" val="405168481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6">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8">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10">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12">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14">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41B2071-7EB4-4FF1-9593-0897A7CF563A}"/>
              </a:ext>
            </a:extLst>
          </p:cNvPr>
          <p:cNvSpPr>
            <a:spLocks noGrp="1"/>
          </p:cNvSpPr>
          <p:nvPr>
            <p:ph type="title"/>
          </p:nvPr>
        </p:nvSpPr>
        <p:spPr>
          <a:xfrm>
            <a:off x="2087211" y="762000"/>
            <a:ext cx="6496610" cy="4743616"/>
          </a:xfrm>
        </p:spPr>
        <p:txBody>
          <a:bodyPr vert="horz" lIns="91440" tIns="45720" rIns="91440" bIns="45720" rtlCol="0" anchor="b">
            <a:normAutofit/>
          </a:bodyPr>
          <a:lstStyle/>
          <a:p>
            <a:pPr marR="0" lvl="0" algn="r">
              <a:lnSpc>
                <a:spcPct val="107000"/>
              </a:lnSpc>
              <a:spcBef>
                <a:spcPts val="0"/>
              </a:spcBef>
              <a:spcAft>
                <a:spcPts val="0"/>
              </a:spcAft>
            </a:pPr>
            <a:r>
              <a:rPr lang="en-US" sz="4800" kern="1200" dirty="0">
                <a:solidFill>
                  <a:srgbClr val="FFFFFF"/>
                </a:solidFill>
                <a:latin typeface="+mj-lt"/>
                <a:cs typeface="+mj-cs"/>
              </a:rPr>
              <a:t>Introduction to Mapping data flows</a:t>
            </a:r>
            <a:br>
              <a:rPr lang="en-US" sz="4800" kern="1200" dirty="0">
                <a:solidFill>
                  <a:srgbClr val="FFFFFF"/>
                </a:solidFill>
                <a:latin typeface="+mj-lt"/>
                <a:cs typeface="+mj-cs"/>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sz="4800" kern="1200" dirty="0">
              <a:solidFill>
                <a:srgbClr val="FFFFFF"/>
              </a:solidFill>
              <a:latin typeface="+mj-lt"/>
              <a:cs typeface="Calibri"/>
            </a:endParaRPr>
          </a:p>
        </p:txBody>
      </p:sp>
      <p:sp>
        <p:nvSpPr>
          <p:cNvPr id="37" name="Rectangle 16">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18">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436965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5948A4-B1CE-4771-A72A-1FDFD5B42CF3}"/>
              </a:ext>
            </a:extLst>
          </p:cNvPr>
          <p:cNvSpPr>
            <a:spLocks noGrp="1"/>
          </p:cNvSpPr>
          <p:nvPr>
            <p:ph type="title"/>
          </p:nvPr>
        </p:nvSpPr>
        <p:spPr>
          <a:xfrm>
            <a:off x="426427" y="223038"/>
            <a:ext cx="9442402" cy="757914"/>
          </a:xfrm>
        </p:spPr>
        <p:txBody>
          <a:bodyPr/>
          <a:lstStyle/>
          <a:p>
            <a:r>
              <a:rPr lang="en-US" dirty="0">
                <a:solidFill>
                  <a:schemeClr val="tx2">
                    <a:lumMod val="60000"/>
                    <a:lumOff val="40000"/>
                  </a:schemeClr>
                </a:solidFill>
                <a:latin typeface="Segoe UI Semibold" panose="020B0702040204020203" pitchFamily="34" charset="0"/>
                <a:cs typeface="Segoe UI Semibold" panose="020B0702040204020203" pitchFamily="34" charset="0"/>
              </a:rPr>
              <a:t>No Code Transform with Mapping Data Flows</a:t>
            </a:r>
          </a:p>
        </p:txBody>
      </p:sp>
      <p:sp>
        <p:nvSpPr>
          <p:cNvPr id="4" name="Text Placeholder 3">
            <a:extLst>
              <a:ext uri="{FF2B5EF4-FFF2-40B4-BE49-F238E27FC236}">
                <a16:creationId xmlns:a16="http://schemas.microsoft.com/office/drawing/2014/main" id="{4D0C7A08-232E-446A-BFA2-06C37DB1ACAF}"/>
              </a:ext>
            </a:extLst>
          </p:cNvPr>
          <p:cNvSpPr>
            <a:spLocks noGrp="1"/>
          </p:cNvSpPr>
          <p:nvPr>
            <p:ph type="body" sz="quarter" idx="11"/>
          </p:nvPr>
        </p:nvSpPr>
        <p:spPr>
          <a:xfrm>
            <a:off x="427229" y="1130241"/>
            <a:ext cx="2890425" cy="5504722"/>
          </a:xfrm>
        </p:spPr>
        <p:txBody>
          <a:bodyPr/>
          <a:lstStyle/>
          <a:p>
            <a:pPr>
              <a:lnSpc>
                <a:spcPct val="150000"/>
              </a:lnSpc>
              <a:spcAft>
                <a:spcPts val="600"/>
              </a:spcAft>
            </a:pPr>
            <a:r>
              <a:rPr lang="en-US" sz="1961" b="1" dirty="0">
                <a:solidFill>
                  <a:schemeClr val="tx2"/>
                </a:solidFill>
                <a:latin typeface="+mj-lt"/>
              </a:rPr>
              <a:t>Overview</a:t>
            </a:r>
          </a:p>
          <a:p>
            <a:r>
              <a:rPr lang="en-US" sz="1765" dirty="0">
                <a:solidFill>
                  <a:schemeClr val="tx1"/>
                </a:solidFill>
                <a:cs typeface="Segoe UI" panose="020B0502040204020203" pitchFamily="34" charset="0"/>
              </a:rPr>
              <a:t>It offers data cleansing, transformation, aggregation, conversion, etc.</a:t>
            </a:r>
          </a:p>
          <a:p>
            <a:pPr>
              <a:lnSpc>
                <a:spcPct val="150000"/>
              </a:lnSpc>
              <a:spcAft>
                <a:spcPts val="600"/>
              </a:spcAft>
            </a:pPr>
            <a:r>
              <a:rPr lang="en-US" sz="1961" b="1" dirty="0">
                <a:solidFill>
                  <a:schemeClr val="tx2"/>
                </a:solidFill>
                <a:latin typeface="+mj-lt"/>
              </a:rPr>
              <a:t>Benefits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Cloud scale via Spark execution</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Guided experience to easily build resilient data flows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Flexibility to transform data per user’s comfort</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Monitor and manage dataflows from a single pane of glass</a:t>
            </a:r>
          </a:p>
          <a:p>
            <a:endParaRPr lang="en-US" sz="1800" b="1" dirty="0">
              <a:solidFill>
                <a:schemeClr val="tx1"/>
              </a:solidFill>
              <a:latin typeface="+mj-lt"/>
              <a:cs typeface="Segoe UI" panose="020B0502040204020203" pitchFamily="34" charset="0"/>
            </a:endParaRPr>
          </a:p>
          <a:p>
            <a:endParaRPr lang="en-US" dirty="0">
              <a:solidFill>
                <a:schemeClr val="tx1"/>
              </a:solidFill>
            </a:endParaRPr>
          </a:p>
        </p:txBody>
      </p:sp>
      <p:sp>
        <p:nvSpPr>
          <p:cNvPr id="14" name="TextBox 13">
            <a:extLst>
              <a:ext uri="{FF2B5EF4-FFF2-40B4-BE49-F238E27FC236}">
                <a16:creationId xmlns:a16="http://schemas.microsoft.com/office/drawing/2014/main" id="{7C3392AC-B7AF-4D5C-85E9-40DDD6BE6440}"/>
              </a:ext>
            </a:extLst>
          </p:cNvPr>
          <p:cNvSpPr txBox="1"/>
          <p:nvPr/>
        </p:nvSpPr>
        <p:spPr>
          <a:xfrm>
            <a:off x="5117792" y="5246657"/>
            <a:ext cx="1129386" cy="561128"/>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This…</a:t>
            </a:r>
          </a:p>
        </p:txBody>
      </p:sp>
      <p:pic>
        <p:nvPicPr>
          <p:cNvPr id="15" name="Picture 14">
            <a:extLst>
              <a:ext uri="{FF2B5EF4-FFF2-40B4-BE49-F238E27FC236}">
                <a16:creationId xmlns:a16="http://schemas.microsoft.com/office/drawing/2014/main" id="{0A6E6B64-8084-498A-8DED-EAD1AB4EA8D6}"/>
              </a:ext>
            </a:extLst>
          </p:cNvPr>
          <p:cNvPicPr>
            <a:picLocks noChangeAspect="1"/>
          </p:cNvPicPr>
          <p:nvPr/>
        </p:nvPicPr>
        <p:blipFill>
          <a:blip r:embed="rId3"/>
          <a:stretch>
            <a:fillRect/>
          </a:stretch>
        </p:blipFill>
        <p:spPr>
          <a:xfrm>
            <a:off x="3591000" y="990985"/>
            <a:ext cx="6776953" cy="3865970"/>
          </a:xfrm>
          <a:prstGeom prst="rect">
            <a:avLst/>
          </a:prstGeom>
          <a:ln>
            <a:solidFill>
              <a:schemeClr val="bg2">
                <a:lumMod val="50000"/>
              </a:schemeClr>
            </a:solidFill>
          </a:ln>
          <a:effectLst/>
        </p:spPr>
      </p:pic>
      <p:pic>
        <p:nvPicPr>
          <p:cNvPr id="16" name="Picture 15">
            <a:extLst>
              <a:ext uri="{FF2B5EF4-FFF2-40B4-BE49-F238E27FC236}">
                <a16:creationId xmlns:a16="http://schemas.microsoft.com/office/drawing/2014/main" id="{20992459-D95F-4DE6-9573-000159019BF5}"/>
              </a:ext>
            </a:extLst>
          </p:cNvPr>
          <p:cNvPicPr>
            <a:picLocks noChangeAspect="1"/>
          </p:cNvPicPr>
          <p:nvPr/>
        </p:nvPicPr>
        <p:blipFill>
          <a:blip r:embed="rId4"/>
          <a:stretch>
            <a:fillRect/>
          </a:stretch>
        </p:blipFill>
        <p:spPr>
          <a:xfrm>
            <a:off x="8336047" y="3726954"/>
            <a:ext cx="3724477" cy="3039409"/>
          </a:xfrm>
          <a:prstGeom prst="rect">
            <a:avLst/>
          </a:prstGeom>
          <a:ln>
            <a:solidFill>
              <a:schemeClr val="bg2">
                <a:lumMod val="50000"/>
              </a:schemeClr>
            </a:solidFill>
          </a:ln>
          <a:effectLst/>
        </p:spPr>
      </p:pic>
      <p:sp>
        <p:nvSpPr>
          <p:cNvPr id="5" name="TextBox 4">
            <a:extLst>
              <a:ext uri="{FF2B5EF4-FFF2-40B4-BE49-F238E27FC236}">
                <a16:creationId xmlns:a16="http://schemas.microsoft.com/office/drawing/2014/main" id="{C4169320-2C9E-40DD-B8EF-BF5D714B112E}"/>
              </a:ext>
            </a:extLst>
          </p:cNvPr>
          <p:cNvSpPr txBox="1"/>
          <p:nvPr/>
        </p:nvSpPr>
        <p:spPr>
          <a:xfrm>
            <a:off x="6836537" y="5539372"/>
            <a:ext cx="1129386" cy="832681"/>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NOT this…</a:t>
            </a:r>
          </a:p>
        </p:txBody>
      </p:sp>
      <p:sp>
        <p:nvSpPr>
          <p:cNvPr id="6" name="Arrow: Right 5">
            <a:extLst>
              <a:ext uri="{FF2B5EF4-FFF2-40B4-BE49-F238E27FC236}">
                <a16:creationId xmlns:a16="http://schemas.microsoft.com/office/drawing/2014/main" id="{E0BD94A2-B2AD-4699-9C46-0CA5CF2A6E6E}"/>
              </a:ext>
            </a:extLst>
          </p:cNvPr>
          <p:cNvSpPr/>
          <p:nvPr/>
        </p:nvSpPr>
        <p:spPr bwMode="auto">
          <a:xfrm rot="16200000">
            <a:off x="4707489" y="5086313"/>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Arrow: Right 6">
            <a:extLst>
              <a:ext uri="{FF2B5EF4-FFF2-40B4-BE49-F238E27FC236}">
                <a16:creationId xmlns:a16="http://schemas.microsoft.com/office/drawing/2014/main" id="{5663F1DE-ECA3-4F36-95E9-9F898E2D2A7C}"/>
              </a:ext>
            </a:extLst>
          </p:cNvPr>
          <p:cNvSpPr/>
          <p:nvPr/>
        </p:nvSpPr>
        <p:spPr bwMode="auto">
          <a:xfrm>
            <a:off x="7401229" y="6108098"/>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956818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3715" y="312166"/>
            <a:ext cx="4112895" cy="543560"/>
          </a:xfrm>
          <a:prstGeom prst="rect">
            <a:avLst/>
          </a:prstGeom>
        </p:spPr>
        <p:txBody>
          <a:bodyPr vert="horz" wrap="square" lIns="0" tIns="12065" rIns="0" bIns="0" rtlCol="0">
            <a:spAutoFit/>
          </a:bodyPr>
          <a:lstStyle/>
          <a:p>
            <a:pPr marL="12700">
              <a:lnSpc>
                <a:spcPct val="100000"/>
              </a:lnSpc>
              <a:spcBef>
                <a:spcPts val="95"/>
              </a:spcBef>
            </a:pPr>
            <a:r>
              <a:rPr sz="3400" b="0" spc="-155" dirty="0">
                <a:solidFill>
                  <a:srgbClr val="0078D3"/>
                </a:solidFill>
                <a:latin typeface="Segoe UI Semibold"/>
                <a:cs typeface="Segoe UI Semibold"/>
              </a:rPr>
              <a:t>P</a:t>
            </a:r>
            <a:r>
              <a:rPr sz="3400" b="0" spc="-170" dirty="0">
                <a:solidFill>
                  <a:srgbClr val="0078D3"/>
                </a:solidFill>
                <a:latin typeface="Segoe UI Semibold"/>
                <a:cs typeface="Segoe UI Semibold"/>
              </a:rPr>
              <a:t>r</a:t>
            </a:r>
            <a:r>
              <a:rPr sz="3400" b="0" spc="-155" dirty="0">
                <a:solidFill>
                  <a:srgbClr val="0078D3"/>
                </a:solidFill>
                <a:latin typeface="Segoe UI Semibold"/>
                <a:cs typeface="Segoe UI Semibold"/>
              </a:rPr>
              <a:t>e</a:t>
            </a:r>
            <a:r>
              <a:rPr sz="3400" b="0" spc="-5" dirty="0">
                <a:solidFill>
                  <a:srgbClr val="0078D3"/>
                </a:solidFill>
                <a:latin typeface="Segoe UI Semibold"/>
                <a:cs typeface="Segoe UI Semibold"/>
              </a:rPr>
              <a:t>p</a:t>
            </a:r>
            <a:r>
              <a:rPr sz="3400" b="0" spc="-285" dirty="0">
                <a:solidFill>
                  <a:srgbClr val="0078D3"/>
                </a:solidFill>
                <a:latin typeface="Segoe UI Semibold"/>
                <a:cs typeface="Segoe UI Semibold"/>
              </a:rPr>
              <a:t> </a:t>
            </a:r>
            <a:r>
              <a:rPr sz="3400" b="0" spc="-5" dirty="0">
                <a:solidFill>
                  <a:srgbClr val="0078D3"/>
                </a:solidFill>
                <a:latin typeface="Segoe UI Semibold"/>
                <a:cs typeface="Segoe UI Semibold"/>
              </a:rPr>
              <a:t>&amp;</a:t>
            </a:r>
            <a:r>
              <a:rPr sz="3400" b="0" spc="-285" dirty="0">
                <a:solidFill>
                  <a:srgbClr val="0078D3"/>
                </a:solidFill>
                <a:latin typeface="Segoe UI Semibold"/>
                <a:cs typeface="Segoe UI Semibold"/>
              </a:rPr>
              <a:t> </a:t>
            </a:r>
            <a:r>
              <a:rPr sz="3400" b="0" spc="-430" dirty="0">
                <a:solidFill>
                  <a:srgbClr val="0078D3"/>
                </a:solidFill>
                <a:latin typeface="Segoe UI Semibold"/>
                <a:cs typeface="Segoe UI Semibold"/>
              </a:rPr>
              <a:t>T</a:t>
            </a:r>
            <a:r>
              <a:rPr sz="3400" b="0" spc="-145" dirty="0">
                <a:solidFill>
                  <a:srgbClr val="0078D3"/>
                </a:solidFill>
                <a:latin typeface="Segoe UI Semibold"/>
                <a:cs typeface="Segoe UI Semibold"/>
              </a:rPr>
              <a:t>ra</a:t>
            </a:r>
            <a:r>
              <a:rPr sz="3400" b="0" spc="-150" dirty="0">
                <a:solidFill>
                  <a:srgbClr val="0078D3"/>
                </a:solidFill>
                <a:latin typeface="Segoe UI Semibold"/>
                <a:cs typeface="Segoe UI Semibold"/>
              </a:rPr>
              <a:t>ns</a:t>
            </a:r>
            <a:r>
              <a:rPr sz="3400" b="0" spc="-145" dirty="0">
                <a:solidFill>
                  <a:srgbClr val="0078D3"/>
                </a:solidFill>
                <a:latin typeface="Segoe UI Semibold"/>
                <a:cs typeface="Segoe UI Semibold"/>
              </a:rPr>
              <a:t>f</a:t>
            </a:r>
            <a:r>
              <a:rPr sz="3400" b="0" spc="-150" dirty="0">
                <a:solidFill>
                  <a:srgbClr val="0078D3"/>
                </a:solidFill>
                <a:latin typeface="Segoe UI Semibold"/>
                <a:cs typeface="Segoe UI Semibold"/>
              </a:rPr>
              <a:t>o</a:t>
            </a:r>
            <a:r>
              <a:rPr sz="3400" b="0" spc="-145" dirty="0">
                <a:solidFill>
                  <a:srgbClr val="0078D3"/>
                </a:solidFill>
                <a:latin typeface="Segoe UI Semibold"/>
                <a:cs typeface="Segoe UI Semibold"/>
              </a:rPr>
              <a:t>r</a:t>
            </a:r>
            <a:r>
              <a:rPr sz="3400" b="0" spc="-5" dirty="0">
                <a:solidFill>
                  <a:srgbClr val="0078D3"/>
                </a:solidFill>
                <a:latin typeface="Segoe UI Semibold"/>
                <a:cs typeface="Segoe UI Semibold"/>
              </a:rPr>
              <a:t>m</a:t>
            </a:r>
            <a:r>
              <a:rPr sz="3400" b="0" spc="-310" dirty="0">
                <a:solidFill>
                  <a:srgbClr val="0078D3"/>
                </a:solidFill>
                <a:latin typeface="Segoe UI Semibold"/>
                <a:cs typeface="Segoe UI Semibold"/>
              </a:rPr>
              <a:t> </a:t>
            </a:r>
            <a:r>
              <a:rPr sz="3400" b="0" spc="-150" dirty="0">
                <a:solidFill>
                  <a:srgbClr val="0078D3"/>
                </a:solidFill>
                <a:latin typeface="Segoe UI Semibold"/>
                <a:cs typeface="Segoe UI Semibold"/>
              </a:rPr>
              <a:t>D</a:t>
            </a:r>
            <a:r>
              <a:rPr sz="3400" b="0" spc="-145" dirty="0">
                <a:solidFill>
                  <a:srgbClr val="0078D3"/>
                </a:solidFill>
                <a:latin typeface="Segoe UI Semibold"/>
                <a:cs typeface="Segoe UI Semibold"/>
              </a:rPr>
              <a:t>a</a:t>
            </a:r>
            <a:r>
              <a:rPr sz="3400" b="0" spc="-155" dirty="0">
                <a:solidFill>
                  <a:srgbClr val="0078D3"/>
                </a:solidFill>
                <a:latin typeface="Segoe UI Semibold"/>
                <a:cs typeface="Segoe UI Semibold"/>
              </a:rPr>
              <a:t>t</a:t>
            </a:r>
            <a:r>
              <a:rPr sz="3400" b="0" spc="-5" dirty="0">
                <a:solidFill>
                  <a:srgbClr val="0078D3"/>
                </a:solidFill>
                <a:latin typeface="Segoe UI Semibold"/>
                <a:cs typeface="Segoe UI Semibold"/>
              </a:rPr>
              <a:t>a</a:t>
            </a:r>
            <a:endParaRPr sz="3400">
              <a:latin typeface="Segoe UI Semibold"/>
              <a:cs typeface="Segoe UI Semibold"/>
            </a:endParaRPr>
          </a:p>
        </p:txBody>
      </p:sp>
      <p:sp>
        <p:nvSpPr>
          <p:cNvPr id="3" name="object 3"/>
          <p:cNvSpPr txBox="1"/>
          <p:nvPr/>
        </p:nvSpPr>
        <p:spPr>
          <a:xfrm>
            <a:off x="413715" y="1198245"/>
            <a:ext cx="3409315" cy="74739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0078D3"/>
                </a:solidFill>
                <a:latin typeface="Segoe UI Semibold"/>
                <a:cs typeface="Segoe UI Semibold"/>
              </a:rPr>
              <a:t>Mapping</a:t>
            </a:r>
            <a:r>
              <a:rPr sz="1800" spc="-20" dirty="0">
                <a:solidFill>
                  <a:srgbClr val="0078D3"/>
                </a:solidFill>
                <a:latin typeface="Segoe UI Semibold"/>
                <a:cs typeface="Segoe UI Semibold"/>
              </a:rPr>
              <a:t> </a:t>
            </a:r>
            <a:r>
              <a:rPr sz="1800" spc="-5" dirty="0">
                <a:solidFill>
                  <a:srgbClr val="0078D3"/>
                </a:solidFill>
                <a:latin typeface="Segoe UI Semibold"/>
                <a:cs typeface="Segoe UI Semibold"/>
              </a:rPr>
              <a:t>Dataflow</a:t>
            </a:r>
            <a:endParaRPr sz="1800">
              <a:latin typeface="Segoe UI Semibold"/>
              <a:cs typeface="Segoe UI Semibold"/>
            </a:endParaRPr>
          </a:p>
          <a:p>
            <a:pPr marL="12700">
              <a:lnSpc>
                <a:spcPct val="100000"/>
              </a:lnSpc>
              <a:spcBef>
                <a:spcPts val="1600"/>
              </a:spcBef>
            </a:pPr>
            <a:r>
              <a:rPr sz="1600" spc="-10" dirty="0">
                <a:latin typeface="Segoe UI"/>
                <a:cs typeface="Segoe UI"/>
              </a:rPr>
              <a:t>Code</a:t>
            </a:r>
            <a:r>
              <a:rPr sz="1600" spc="-5" dirty="0">
                <a:latin typeface="Segoe UI"/>
                <a:cs typeface="Segoe UI"/>
              </a:rPr>
              <a:t> </a:t>
            </a:r>
            <a:r>
              <a:rPr sz="1600" spc="-10" dirty="0">
                <a:latin typeface="Segoe UI"/>
                <a:cs typeface="Segoe UI"/>
              </a:rPr>
              <a:t>free</a:t>
            </a:r>
            <a:r>
              <a:rPr sz="1600" dirty="0">
                <a:latin typeface="Segoe UI"/>
                <a:cs typeface="Segoe UI"/>
              </a:rPr>
              <a:t> </a:t>
            </a:r>
            <a:r>
              <a:rPr sz="1600" spc="-5" dirty="0">
                <a:latin typeface="Segoe UI"/>
                <a:cs typeface="Segoe UI"/>
              </a:rPr>
              <a:t>data</a:t>
            </a:r>
            <a:r>
              <a:rPr sz="1600" spc="-20" dirty="0">
                <a:latin typeface="Segoe UI"/>
                <a:cs typeface="Segoe UI"/>
              </a:rPr>
              <a:t> </a:t>
            </a:r>
            <a:r>
              <a:rPr sz="1600" spc="-5" dirty="0">
                <a:latin typeface="Segoe UI"/>
                <a:cs typeface="Segoe UI"/>
              </a:rPr>
              <a:t>transformation</a:t>
            </a:r>
            <a:r>
              <a:rPr sz="1600" spc="-15" dirty="0">
                <a:latin typeface="Segoe UI"/>
                <a:cs typeface="Segoe UI"/>
              </a:rPr>
              <a:t> </a:t>
            </a:r>
            <a:r>
              <a:rPr sz="1600" spc="-5" dirty="0">
                <a:latin typeface="Segoe UI"/>
                <a:cs typeface="Segoe UI"/>
              </a:rPr>
              <a:t>@scale</a:t>
            </a:r>
            <a:endParaRPr sz="1600">
              <a:latin typeface="Segoe UI"/>
              <a:cs typeface="Segoe UI"/>
            </a:endParaRPr>
          </a:p>
        </p:txBody>
      </p:sp>
      <p:grpSp>
        <p:nvGrpSpPr>
          <p:cNvPr id="7" name="object 7"/>
          <p:cNvGrpSpPr/>
          <p:nvPr/>
        </p:nvGrpSpPr>
        <p:grpSpPr>
          <a:xfrm>
            <a:off x="288036" y="2249423"/>
            <a:ext cx="5735320" cy="3862070"/>
            <a:chOff x="288036" y="2249423"/>
            <a:chExt cx="5735320" cy="3862070"/>
          </a:xfrm>
        </p:grpSpPr>
        <p:pic>
          <p:nvPicPr>
            <p:cNvPr id="8" name="object 8"/>
            <p:cNvPicPr/>
            <p:nvPr/>
          </p:nvPicPr>
          <p:blipFill>
            <a:blip r:embed="rId2" cstate="print"/>
            <a:stretch>
              <a:fillRect/>
            </a:stretch>
          </p:blipFill>
          <p:spPr>
            <a:xfrm>
              <a:off x="297180" y="2258567"/>
              <a:ext cx="5716524" cy="3843528"/>
            </a:xfrm>
            <a:prstGeom prst="rect">
              <a:avLst/>
            </a:prstGeom>
          </p:spPr>
        </p:pic>
        <p:sp>
          <p:nvSpPr>
            <p:cNvPr id="9" name="object 9"/>
            <p:cNvSpPr/>
            <p:nvPr/>
          </p:nvSpPr>
          <p:spPr>
            <a:xfrm>
              <a:off x="292608" y="2253995"/>
              <a:ext cx="5725795" cy="3853179"/>
            </a:xfrm>
            <a:custGeom>
              <a:avLst/>
              <a:gdLst/>
              <a:ahLst/>
              <a:cxnLst/>
              <a:rect l="l" t="t" r="r" b="b"/>
              <a:pathLst>
                <a:path w="5725795" h="3853179">
                  <a:moveTo>
                    <a:pt x="0" y="3852672"/>
                  </a:moveTo>
                  <a:lnTo>
                    <a:pt x="5725668" y="3852672"/>
                  </a:lnTo>
                  <a:lnTo>
                    <a:pt x="5725668" y="0"/>
                  </a:lnTo>
                  <a:lnTo>
                    <a:pt x="0" y="0"/>
                  </a:lnTo>
                  <a:lnTo>
                    <a:pt x="0" y="3852672"/>
                  </a:lnTo>
                  <a:close/>
                </a:path>
              </a:pathLst>
            </a:custGeom>
            <a:ln w="9144">
              <a:solidFill>
                <a:srgbClr val="7E7E7E"/>
              </a:solidFill>
            </a:ln>
          </p:spPr>
          <p:txBody>
            <a:bodyPr wrap="square" lIns="0" tIns="0" rIns="0" bIns="0" rtlCol="0"/>
            <a:lstStyle/>
            <a:p>
              <a:endParaRPr/>
            </a:p>
          </p:txBody>
        </p:sp>
      </p:grpSp>
      <p:grpSp>
        <p:nvGrpSpPr>
          <p:cNvPr id="10" name="object 10"/>
          <p:cNvGrpSpPr/>
          <p:nvPr/>
        </p:nvGrpSpPr>
        <p:grpSpPr>
          <a:xfrm>
            <a:off x="6451091" y="2249423"/>
            <a:ext cx="5538470" cy="3862070"/>
            <a:chOff x="6451091" y="2249423"/>
            <a:chExt cx="5538470" cy="3862070"/>
          </a:xfrm>
        </p:grpSpPr>
        <p:pic>
          <p:nvPicPr>
            <p:cNvPr id="11" name="object 11"/>
            <p:cNvPicPr/>
            <p:nvPr/>
          </p:nvPicPr>
          <p:blipFill>
            <a:blip r:embed="rId3" cstate="print"/>
            <a:stretch>
              <a:fillRect/>
            </a:stretch>
          </p:blipFill>
          <p:spPr>
            <a:xfrm>
              <a:off x="6460235" y="2258567"/>
              <a:ext cx="5519927" cy="3843528"/>
            </a:xfrm>
            <a:prstGeom prst="rect">
              <a:avLst/>
            </a:prstGeom>
          </p:spPr>
        </p:pic>
        <p:sp>
          <p:nvSpPr>
            <p:cNvPr id="12" name="object 12"/>
            <p:cNvSpPr/>
            <p:nvPr/>
          </p:nvSpPr>
          <p:spPr>
            <a:xfrm>
              <a:off x="6455663" y="2253995"/>
              <a:ext cx="5529580" cy="3853179"/>
            </a:xfrm>
            <a:custGeom>
              <a:avLst/>
              <a:gdLst/>
              <a:ahLst/>
              <a:cxnLst/>
              <a:rect l="l" t="t" r="r" b="b"/>
              <a:pathLst>
                <a:path w="5529580" h="3853179">
                  <a:moveTo>
                    <a:pt x="0" y="3852672"/>
                  </a:moveTo>
                  <a:lnTo>
                    <a:pt x="5529072" y="3852672"/>
                  </a:lnTo>
                  <a:lnTo>
                    <a:pt x="5529072" y="0"/>
                  </a:lnTo>
                  <a:lnTo>
                    <a:pt x="0" y="0"/>
                  </a:lnTo>
                  <a:lnTo>
                    <a:pt x="0" y="3852672"/>
                  </a:lnTo>
                  <a:close/>
                </a:path>
              </a:pathLst>
            </a:custGeom>
            <a:ln w="9144">
              <a:solidFill>
                <a:srgbClr val="7E7E7E"/>
              </a:solidFill>
            </a:ln>
          </p:spPr>
          <p:txBody>
            <a:bodyPr wrap="square" lIns="0" tIns="0" rIns="0" bIns="0" rtlCol="0"/>
            <a:lstStyle/>
            <a:p>
              <a:endParaRPr/>
            </a:p>
          </p:txBody>
        </p:sp>
      </p:grpSp>
      <p:sp>
        <p:nvSpPr>
          <p:cNvPr id="13" name="object 13"/>
          <p:cNvSpPr txBox="1"/>
          <p:nvPr/>
        </p:nvSpPr>
        <p:spPr>
          <a:xfrm>
            <a:off x="6448425" y="1198245"/>
            <a:ext cx="3124835" cy="74739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0078D3"/>
                </a:solidFill>
                <a:latin typeface="Segoe UI Semibold"/>
                <a:cs typeface="Segoe UI Semibold"/>
              </a:rPr>
              <a:t>Wrangling</a:t>
            </a:r>
            <a:r>
              <a:rPr sz="1800" spc="-15" dirty="0">
                <a:solidFill>
                  <a:srgbClr val="0078D3"/>
                </a:solidFill>
                <a:latin typeface="Segoe UI Semibold"/>
                <a:cs typeface="Segoe UI Semibold"/>
              </a:rPr>
              <a:t> </a:t>
            </a:r>
            <a:r>
              <a:rPr sz="1800" spc="-5" dirty="0">
                <a:solidFill>
                  <a:srgbClr val="0078D3"/>
                </a:solidFill>
                <a:latin typeface="Segoe UI Semibold"/>
                <a:cs typeface="Segoe UI Semibold"/>
              </a:rPr>
              <a:t>Dataflow</a:t>
            </a:r>
            <a:endParaRPr sz="1800">
              <a:latin typeface="Segoe UI Semibold"/>
              <a:cs typeface="Segoe UI Semibold"/>
            </a:endParaRPr>
          </a:p>
          <a:p>
            <a:pPr marL="12700">
              <a:lnSpc>
                <a:spcPct val="100000"/>
              </a:lnSpc>
              <a:spcBef>
                <a:spcPts val="1600"/>
              </a:spcBef>
            </a:pPr>
            <a:r>
              <a:rPr sz="1600" spc="-10" dirty="0">
                <a:latin typeface="Segoe UI"/>
                <a:cs typeface="Segoe UI"/>
              </a:rPr>
              <a:t>Code</a:t>
            </a:r>
            <a:r>
              <a:rPr sz="1600" spc="-5" dirty="0">
                <a:latin typeface="Segoe UI"/>
                <a:cs typeface="Segoe UI"/>
              </a:rPr>
              <a:t> </a:t>
            </a:r>
            <a:r>
              <a:rPr sz="1600" spc="-10" dirty="0">
                <a:latin typeface="Segoe UI"/>
                <a:cs typeface="Segoe UI"/>
              </a:rPr>
              <a:t>free</a:t>
            </a:r>
            <a:r>
              <a:rPr sz="1600" spc="-5" dirty="0">
                <a:latin typeface="Segoe UI"/>
                <a:cs typeface="Segoe UI"/>
              </a:rPr>
              <a:t> data</a:t>
            </a:r>
            <a:r>
              <a:rPr sz="1600" spc="-25" dirty="0">
                <a:latin typeface="Segoe UI"/>
                <a:cs typeface="Segoe UI"/>
              </a:rPr>
              <a:t> </a:t>
            </a:r>
            <a:r>
              <a:rPr sz="1600" spc="-10" dirty="0">
                <a:latin typeface="Segoe UI"/>
                <a:cs typeface="Segoe UI"/>
              </a:rPr>
              <a:t>preparation</a:t>
            </a:r>
            <a:r>
              <a:rPr sz="1600" spc="15" dirty="0">
                <a:latin typeface="Segoe UI"/>
                <a:cs typeface="Segoe UI"/>
              </a:rPr>
              <a:t> </a:t>
            </a:r>
            <a:r>
              <a:rPr sz="1600" spc="-5" dirty="0">
                <a:latin typeface="Segoe UI"/>
                <a:cs typeface="Segoe UI"/>
              </a:rPr>
              <a:t>@scale</a:t>
            </a:r>
            <a:endParaRPr sz="1600">
              <a:latin typeface="Segoe UI"/>
              <a:cs typeface="Segoe UI"/>
            </a:endParaRPr>
          </a:p>
        </p:txBody>
      </p:sp>
    </p:spTree>
    <p:extLst>
      <p:ext uri="{BB962C8B-B14F-4D97-AF65-F5344CB8AC3E}">
        <p14:creationId xmlns:p14="http://schemas.microsoft.com/office/powerpoint/2010/main" val="250850026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6">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8">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10">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12">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14">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41B2071-7EB4-4FF1-9593-0897A7CF563A}"/>
              </a:ext>
            </a:extLst>
          </p:cNvPr>
          <p:cNvSpPr>
            <a:spLocks noGrp="1"/>
          </p:cNvSpPr>
          <p:nvPr>
            <p:ph type="title"/>
          </p:nvPr>
        </p:nvSpPr>
        <p:spPr>
          <a:xfrm>
            <a:off x="425240" y="762000"/>
            <a:ext cx="11311239" cy="4743616"/>
          </a:xfrm>
        </p:spPr>
        <p:txBody>
          <a:bodyPr vert="horz" lIns="91440" tIns="45720" rIns="91440" bIns="45720" rtlCol="0" anchor="b">
            <a:normAutofit fontScale="90000"/>
          </a:bodyPr>
          <a:lstStyle/>
          <a:p>
            <a:pPr marL="342900" marR="0" lvl="0" indent="-342900">
              <a:lnSpc>
                <a:spcPct val="107000"/>
              </a:lnSpc>
              <a:spcBef>
                <a:spcPts val="0"/>
              </a:spcBef>
              <a:spcAft>
                <a:spcPts val="0"/>
              </a:spcAft>
              <a:buFont typeface="Symbol" panose="05050102010706020507" pitchFamily="18" charset="2"/>
              <a:buChar char=""/>
            </a:pPr>
            <a:r>
              <a:rPr lang="en-US" sz="4800" kern="1200" dirty="0">
                <a:solidFill>
                  <a:srgbClr val="FFFFFF"/>
                </a:solidFill>
                <a:latin typeface="+mj-lt"/>
                <a:cs typeface="+mj-cs"/>
              </a:rPr>
              <a:t>Exercise – 3 : Create Mapping Data Flow for top product purchases					</a:t>
            </a:r>
            <a:r>
              <a:rPr lang="en-US" sz="4800" i="1" kern="1200" dirty="0">
                <a:solidFill>
                  <a:schemeClr val="accent4">
                    <a:lumMod val="40000"/>
                    <a:lumOff val="60000"/>
                  </a:schemeClr>
                </a:solidFill>
                <a:latin typeface="+mj-lt"/>
                <a:cs typeface="+mj-cs"/>
              </a:rPr>
              <a:t>[45 minutes]</a:t>
            </a:r>
            <a:br>
              <a:rPr lang="en-US" sz="4800" i="1" kern="1200" dirty="0">
                <a:solidFill>
                  <a:schemeClr val="accent4">
                    <a:lumMod val="40000"/>
                    <a:lumOff val="60000"/>
                  </a:schemeClr>
                </a:solidFill>
                <a:latin typeface="+mj-lt"/>
                <a:cs typeface="+mj-cs"/>
              </a:rPr>
            </a:br>
            <a:r>
              <a:rPr lang="en-US" sz="2400" i="1" kern="1200" dirty="0">
                <a:solidFill>
                  <a:schemeClr val="bg1">
                    <a:lumMod val="75000"/>
                  </a:schemeClr>
                </a:solidFill>
                <a:latin typeface="+mj-lt"/>
                <a:cs typeface="+mj-cs"/>
              </a:rPr>
              <a:t>Task 1: Create campaign analytics data flow</a:t>
            </a:r>
            <a:br>
              <a:rPr lang="en-US" sz="2400" i="1" kern="1200" dirty="0">
                <a:solidFill>
                  <a:schemeClr val="bg1">
                    <a:lumMod val="75000"/>
                  </a:schemeClr>
                </a:solidFill>
                <a:latin typeface="+mj-lt"/>
                <a:cs typeface="+mj-cs"/>
              </a:rPr>
            </a:br>
            <a:r>
              <a:rPr lang="en-US" sz="2400" i="1" kern="1200" dirty="0">
                <a:solidFill>
                  <a:schemeClr val="bg1">
                    <a:lumMod val="75000"/>
                  </a:schemeClr>
                </a:solidFill>
                <a:latin typeface="+mj-lt"/>
                <a:cs typeface="+mj-cs"/>
              </a:rPr>
              <a:t>Task 2: Create campaign analytics data pipeline</a:t>
            </a:r>
            <a:br>
              <a:rPr lang="en-US" sz="2400" i="1" kern="1200" dirty="0">
                <a:solidFill>
                  <a:schemeClr val="bg1">
                    <a:lumMod val="75000"/>
                  </a:schemeClr>
                </a:solidFill>
                <a:latin typeface="+mj-lt"/>
                <a:cs typeface="+mj-cs"/>
              </a:rPr>
            </a:br>
            <a:r>
              <a:rPr lang="en-US" sz="2400" i="1" kern="1200" dirty="0">
                <a:solidFill>
                  <a:schemeClr val="bg1">
                    <a:lumMod val="75000"/>
                  </a:schemeClr>
                </a:solidFill>
                <a:latin typeface="+mj-lt"/>
                <a:cs typeface="+mj-cs"/>
              </a:rPr>
              <a:t>Task 3: Run the campaign analytics data pipeline</a:t>
            </a:r>
            <a:br>
              <a:rPr lang="en-US" sz="2400" i="1" kern="1200" dirty="0">
                <a:solidFill>
                  <a:schemeClr val="bg1">
                    <a:lumMod val="75000"/>
                  </a:schemeClr>
                </a:solidFill>
                <a:latin typeface="+mj-lt"/>
                <a:cs typeface="+mj-cs"/>
              </a:rPr>
            </a:br>
            <a:r>
              <a:rPr lang="en-US" sz="2400" i="1" kern="1200" dirty="0">
                <a:solidFill>
                  <a:schemeClr val="bg1">
                    <a:lumMod val="75000"/>
                  </a:schemeClr>
                </a:solidFill>
                <a:latin typeface="+mj-lt"/>
                <a:cs typeface="+mj-cs"/>
              </a:rPr>
              <a:t>Task 4: View campaign analytics table contents</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sz="4800" kern="1200" dirty="0">
              <a:solidFill>
                <a:srgbClr val="FFFFFF"/>
              </a:solidFill>
              <a:latin typeface="+mj-lt"/>
              <a:cs typeface="Calibri"/>
            </a:endParaRPr>
          </a:p>
        </p:txBody>
      </p:sp>
      <p:sp>
        <p:nvSpPr>
          <p:cNvPr id="37" name="Rectangle 16">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18">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65098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55945C-7DCD-446A-B285-829F097D6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44999" y="182880"/>
            <a:ext cx="1913532" cy="764581"/>
          </a:xfrm>
          <a:prstGeom prst="rect">
            <a:avLst/>
          </a:prstGeom>
        </p:spPr>
      </p:pic>
      <p:pic>
        <p:nvPicPr>
          <p:cNvPr id="9" name="Picture 8">
            <a:extLst>
              <a:ext uri="{FF2B5EF4-FFF2-40B4-BE49-F238E27FC236}">
                <a16:creationId xmlns:a16="http://schemas.microsoft.com/office/drawing/2014/main" id="{C538FBC1-F7E4-4956-BA05-CF2D9FE9E1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474" y="395300"/>
            <a:ext cx="2786352" cy="552161"/>
          </a:xfrm>
          <a:prstGeom prst="rect">
            <a:avLst/>
          </a:prstGeom>
        </p:spPr>
      </p:pic>
      <p:sp>
        <p:nvSpPr>
          <p:cNvPr id="10" name="TextBox 9">
            <a:extLst>
              <a:ext uri="{FF2B5EF4-FFF2-40B4-BE49-F238E27FC236}">
                <a16:creationId xmlns:a16="http://schemas.microsoft.com/office/drawing/2014/main" id="{BA8B5A49-D151-447C-A177-2613B86A995E}"/>
              </a:ext>
            </a:extLst>
          </p:cNvPr>
          <p:cNvSpPr txBox="1"/>
          <p:nvPr/>
        </p:nvSpPr>
        <p:spPr>
          <a:xfrm>
            <a:off x="761652" y="2530300"/>
            <a:ext cx="2759100" cy="1938992"/>
          </a:xfrm>
          <a:prstGeom prst="rect">
            <a:avLst/>
          </a:prstGeom>
          <a:noFill/>
        </p:spPr>
        <p:txBody>
          <a:bodyPr wrap="square" rtlCol="0">
            <a:spAutoFit/>
          </a:bodyPr>
          <a:lstStyle/>
          <a:p>
            <a:r>
              <a:rPr lang="en-US" sz="4000" dirty="0"/>
              <a:t>Guidelines for the event</a:t>
            </a:r>
          </a:p>
        </p:txBody>
      </p:sp>
      <p:sp>
        <p:nvSpPr>
          <p:cNvPr id="11" name="TextBox 10">
            <a:extLst>
              <a:ext uri="{FF2B5EF4-FFF2-40B4-BE49-F238E27FC236}">
                <a16:creationId xmlns:a16="http://schemas.microsoft.com/office/drawing/2014/main" id="{EB858031-9DB4-4F28-BE77-DCF1F23F5E43}"/>
              </a:ext>
            </a:extLst>
          </p:cNvPr>
          <p:cNvSpPr txBox="1"/>
          <p:nvPr/>
        </p:nvSpPr>
        <p:spPr>
          <a:xfrm>
            <a:off x="3873154" y="1042809"/>
            <a:ext cx="8085371" cy="4524315"/>
          </a:xfrm>
          <a:prstGeom prst="rect">
            <a:avLst/>
          </a:prstGeom>
          <a:noFill/>
        </p:spPr>
        <p:txBody>
          <a:bodyPr wrap="square" rtlCol="0">
            <a:spAutoFit/>
          </a:bodyPr>
          <a:lstStyle/>
          <a:p>
            <a:pPr marL="285750" indent="-285750">
              <a:buFont typeface="Wingdings" panose="05000000000000000000" pitchFamily="2" charset="2"/>
              <a:buChar char="q"/>
            </a:pPr>
            <a:r>
              <a:rPr lang="en-US" dirty="0"/>
              <a:t>The session will span for 5 days &amp; it is mandatory to attend all the days.</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Self-Paced labs have been developed &amp; access will be shared during the session.</a:t>
            </a:r>
          </a:p>
          <a:p>
            <a:endParaRPr lang="en-US" dirty="0"/>
          </a:p>
          <a:p>
            <a:pPr marL="285750" indent="-285750">
              <a:buFont typeface="Wingdings" panose="05000000000000000000" pitchFamily="2" charset="2"/>
              <a:buChar char="q"/>
            </a:pPr>
            <a:r>
              <a:rPr lang="en-US" dirty="0"/>
              <a:t>The audience can participate in the leaning. However, it DOES NOT come with “Azure Subscriptions” &amp; request users to arrange on their own.</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A proctor will be available to take your queries via “Chat” window. Kindly “MUTE” and do not disturb the presenter.</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The sessions are recorded. Will be made available through LMS at the end of series.</a:t>
            </a:r>
          </a:p>
          <a:p>
            <a:endParaRPr lang="en-US" dirty="0"/>
          </a:p>
          <a:p>
            <a:endParaRPr lang="en-US" dirty="0"/>
          </a:p>
          <a:p>
            <a:r>
              <a:rPr lang="en-US" b="1" dirty="0">
                <a:solidFill>
                  <a:srgbClr val="FF0000"/>
                </a:solidFill>
              </a:rPr>
              <a:t>Note: </a:t>
            </a:r>
            <a:r>
              <a:rPr lang="en-US" dirty="0"/>
              <a:t>More trainings on the same &amp; similar topics would be delivered in near future. Keep your options open.</a:t>
            </a:r>
          </a:p>
        </p:txBody>
      </p:sp>
      <p:pic>
        <p:nvPicPr>
          <p:cNvPr id="1026" name="Picture 2" descr="Image result for mute icon">
            <a:hlinkClick r:id="rId4"/>
            <a:extLst>
              <a:ext uri="{FF2B5EF4-FFF2-40B4-BE49-F238E27FC236}">
                <a16:creationId xmlns:a16="http://schemas.microsoft.com/office/drawing/2014/main" id="{9C346260-1F8B-4BBC-9259-EFCE0CB15A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044" y="5674938"/>
            <a:ext cx="619215" cy="6192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hat icon">
            <a:hlinkClick r:id="rId6"/>
            <a:extLst>
              <a:ext uri="{FF2B5EF4-FFF2-40B4-BE49-F238E27FC236}">
                <a16:creationId xmlns:a16="http://schemas.microsoft.com/office/drawing/2014/main" id="{A16E772C-420F-473A-937E-8E62D6A64E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65043" y="5674938"/>
            <a:ext cx="673239" cy="6732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recording icon">
            <a:hlinkClick r:id="rId8"/>
            <a:extLst>
              <a:ext uri="{FF2B5EF4-FFF2-40B4-BE49-F238E27FC236}">
                <a16:creationId xmlns:a16="http://schemas.microsoft.com/office/drawing/2014/main" id="{DD860196-CAF1-4138-BF42-290C3FF3800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9864" y="5674938"/>
            <a:ext cx="673239" cy="673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83819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380731" y="0"/>
            <a:ext cx="4811268" cy="6857998"/>
          </a:xfrm>
          <a:prstGeom prst="rect">
            <a:avLst/>
          </a:prstGeom>
        </p:spPr>
      </p:pic>
      <p:sp>
        <p:nvSpPr>
          <p:cNvPr id="4" name="object 4"/>
          <p:cNvSpPr txBox="1"/>
          <p:nvPr/>
        </p:nvSpPr>
        <p:spPr>
          <a:xfrm>
            <a:off x="1143000" y="1371600"/>
            <a:ext cx="6168771" cy="1720407"/>
          </a:xfrm>
          <a:prstGeom prst="rect">
            <a:avLst/>
          </a:prstGeom>
        </p:spPr>
        <p:txBody>
          <a:bodyPr vert="horz" wrap="square" lIns="0" tIns="106045" rIns="0" bIns="0" rtlCol="0">
            <a:spAutoFit/>
          </a:bodyPr>
          <a:lstStyle/>
          <a:p>
            <a:pPr marL="12700" marR="5080">
              <a:lnSpc>
                <a:spcPts val="5830"/>
              </a:lnSpc>
              <a:spcBef>
                <a:spcPts val="835"/>
              </a:spcBef>
            </a:pPr>
            <a:r>
              <a:rPr lang="en-US" sz="7200" spc="-280" dirty="0">
                <a:solidFill>
                  <a:schemeClr val="tx1">
                    <a:lumMod val="95000"/>
                    <a:lumOff val="5000"/>
                  </a:schemeClr>
                </a:solidFill>
                <a:latin typeface="Segoe UI Semibold"/>
                <a:cs typeface="Segoe UI Semibold"/>
              </a:rPr>
              <a:t>Break 		</a:t>
            </a:r>
          </a:p>
          <a:p>
            <a:pPr marL="12700" marR="5080">
              <a:lnSpc>
                <a:spcPts val="5830"/>
              </a:lnSpc>
              <a:spcBef>
                <a:spcPts val="835"/>
              </a:spcBef>
            </a:pPr>
            <a:r>
              <a:rPr lang="en-US" sz="7200" spc="-280" dirty="0">
                <a:solidFill>
                  <a:schemeClr val="bg1">
                    <a:lumMod val="50000"/>
                  </a:schemeClr>
                </a:solidFill>
                <a:latin typeface="Segoe UI Semibold"/>
                <a:cs typeface="Segoe UI Semibold"/>
              </a:rPr>
              <a:t>(15 minutes)</a:t>
            </a:r>
            <a:endParaRPr sz="7200" dirty="0">
              <a:solidFill>
                <a:schemeClr val="bg1">
                  <a:lumMod val="50000"/>
                </a:schemeClr>
              </a:solidFill>
              <a:latin typeface="Segoe UI Semibold"/>
              <a:cs typeface="Segoe UI Semibold"/>
            </a:endParaRPr>
          </a:p>
        </p:txBody>
      </p:sp>
    </p:spTree>
    <p:extLst>
      <p:ext uri="{BB962C8B-B14F-4D97-AF65-F5344CB8AC3E}">
        <p14:creationId xmlns:p14="http://schemas.microsoft.com/office/powerpoint/2010/main" val="258068672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380731" y="0"/>
            <a:ext cx="4811268" cy="6857998"/>
          </a:xfrm>
          <a:prstGeom prst="rect">
            <a:avLst/>
          </a:prstGeom>
        </p:spPr>
      </p:pic>
      <p:sp>
        <p:nvSpPr>
          <p:cNvPr id="6" name="object 2">
            <a:extLst>
              <a:ext uri="{FF2B5EF4-FFF2-40B4-BE49-F238E27FC236}">
                <a16:creationId xmlns:a16="http://schemas.microsoft.com/office/drawing/2014/main" id="{9026251A-8C9C-4FBE-8156-AE35C92FC7F9}"/>
              </a:ext>
            </a:extLst>
          </p:cNvPr>
          <p:cNvSpPr txBox="1">
            <a:spLocks/>
          </p:cNvSpPr>
          <p:nvPr/>
        </p:nvSpPr>
        <p:spPr>
          <a:xfrm>
            <a:off x="544070" y="1676400"/>
            <a:ext cx="8534400" cy="2228815"/>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US" sz="4800" b="1" i="1" kern="0" dirty="0">
                <a:solidFill>
                  <a:schemeClr val="accent4">
                    <a:lumMod val="75000"/>
                  </a:schemeClr>
                </a:solidFill>
                <a:latin typeface="Segoe UI Semibold" panose="020B0702040204020203" pitchFamily="34" charset="0"/>
                <a:cs typeface="Segoe UI Semibold" panose="020B0702040204020203" pitchFamily="34" charset="0"/>
              </a:rPr>
              <a:t>Lab 2: Orchestrate data movement and transformation in Azure Synapse Pipelines </a:t>
            </a:r>
          </a:p>
        </p:txBody>
      </p:sp>
    </p:spTree>
    <p:extLst>
      <p:ext uri="{BB962C8B-B14F-4D97-AF65-F5344CB8AC3E}">
        <p14:creationId xmlns:p14="http://schemas.microsoft.com/office/powerpoint/2010/main" val="69121369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6">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8">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10">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12">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14">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41B2071-7EB4-4FF1-9593-0897A7CF563A}"/>
              </a:ext>
            </a:extLst>
          </p:cNvPr>
          <p:cNvSpPr>
            <a:spLocks noGrp="1"/>
          </p:cNvSpPr>
          <p:nvPr>
            <p:ph type="title"/>
          </p:nvPr>
        </p:nvSpPr>
        <p:spPr>
          <a:xfrm>
            <a:off x="2087211" y="762000"/>
            <a:ext cx="6496610" cy="4743616"/>
          </a:xfrm>
        </p:spPr>
        <p:txBody>
          <a:bodyPr vert="horz" lIns="91440" tIns="45720" rIns="91440" bIns="45720" rtlCol="0" anchor="b">
            <a:normAutofit/>
          </a:bodyPr>
          <a:lstStyle/>
          <a:p>
            <a:pPr marR="0" lvl="0" algn="r">
              <a:lnSpc>
                <a:spcPct val="107000"/>
              </a:lnSpc>
              <a:spcBef>
                <a:spcPts val="0"/>
              </a:spcBef>
              <a:spcAft>
                <a:spcPts val="0"/>
              </a:spcAft>
            </a:pPr>
            <a:r>
              <a:rPr lang="en-US" sz="4800" kern="1200" dirty="0">
                <a:solidFill>
                  <a:srgbClr val="FFFFFF"/>
                </a:solidFill>
                <a:latin typeface="+mj-lt"/>
                <a:cs typeface="+mj-cs"/>
              </a:rPr>
              <a:t>Introduction to Triggers, Monitoring and Orchestration</a:t>
            </a:r>
            <a:br>
              <a:rPr lang="en-US" sz="4800" kern="1200" dirty="0">
                <a:solidFill>
                  <a:srgbClr val="FFFFFF"/>
                </a:solidFill>
                <a:latin typeface="+mj-lt"/>
                <a:cs typeface="+mj-cs"/>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sz="4800" kern="1200" dirty="0">
              <a:solidFill>
                <a:srgbClr val="FFFFFF"/>
              </a:solidFill>
              <a:latin typeface="+mj-lt"/>
              <a:cs typeface="Calibri"/>
            </a:endParaRPr>
          </a:p>
        </p:txBody>
      </p:sp>
      <p:sp>
        <p:nvSpPr>
          <p:cNvPr id="37" name="Rectangle 16">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18">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655929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431EB-87AC-44C6-B7A9-C96216E08354}"/>
              </a:ext>
            </a:extLst>
          </p:cNvPr>
          <p:cNvSpPr>
            <a:spLocks noGrp="1"/>
          </p:cNvSpPr>
          <p:nvPr>
            <p:ph type="title"/>
          </p:nvPr>
        </p:nvSpPr>
        <p:spPr/>
        <p:txBody>
          <a:bodyPr/>
          <a:lstStyle/>
          <a:p>
            <a:r>
              <a:rPr lang="en-US" dirty="0">
                <a:solidFill>
                  <a:schemeClr val="tx2">
                    <a:lumMod val="60000"/>
                    <a:lumOff val="40000"/>
                  </a:schemeClr>
                </a:solidFill>
                <a:latin typeface="Segoe UI Semibold" panose="020B0702040204020203" pitchFamily="34" charset="0"/>
                <a:cs typeface="Segoe UI Semibold" panose="020B0702040204020203" pitchFamily="34" charset="0"/>
              </a:rPr>
              <a:t>Triggers</a:t>
            </a:r>
          </a:p>
        </p:txBody>
      </p:sp>
      <p:sp>
        <p:nvSpPr>
          <p:cNvPr id="4" name="Text Placeholder 3">
            <a:extLst>
              <a:ext uri="{FF2B5EF4-FFF2-40B4-BE49-F238E27FC236}">
                <a16:creationId xmlns:a16="http://schemas.microsoft.com/office/drawing/2014/main" id="{0F4EFC09-9557-4414-9AE6-9E216D0B11C8}"/>
              </a:ext>
            </a:extLst>
          </p:cNvPr>
          <p:cNvSpPr>
            <a:spLocks noGrp="1"/>
          </p:cNvSpPr>
          <p:nvPr>
            <p:ph type="body" sz="quarter" idx="11"/>
          </p:nvPr>
        </p:nvSpPr>
        <p:spPr>
          <a:xfrm>
            <a:off x="426427" y="1240179"/>
            <a:ext cx="4669591" cy="5128095"/>
          </a:xfrm>
        </p:spPr>
        <p:txBody>
          <a:bodyPr/>
          <a:lstStyle/>
          <a:p>
            <a:r>
              <a:rPr lang="en-US" sz="1961" b="1" dirty="0">
                <a:solidFill>
                  <a:schemeClr val="tx2"/>
                </a:solidFill>
                <a:latin typeface="+mj-lt"/>
              </a:rPr>
              <a:t>Overview</a:t>
            </a:r>
          </a:p>
          <a:p>
            <a:r>
              <a:rPr lang="en-US" sz="1765" dirty="0"/>
              <a:t>Triggers represent a unit of processing that determines when a pipeline execution needs to be kicked off. </a:t>
            </a:r>
          </a:p>
          <a:p>
            <a:r>
              <a:rPr lang="en-US" sz="1765" dirty="0"/>
              <a:t>Data Integration offers 3 trigger types as – </a:t>
            </a:r>
          </a:p>
          <a:p>
            <a:pPr marL="342834" indent="-342834">
              <a:buAutoNum type="arabicPeriod"/>
            </a:pPr>
            <a:r>
              <a:rPr lang="en-US" sz="1765" dirty="0"/>
              <a:t>Schedule – gets fired at a schedule with information of  start date, recurrence, end date</a:t>
            </a:r>
          </a:p>
          <a:p>
            <a:pPr marL="342834" indent="-342834">
              <a:buAutoNum type="arabicPeriod"/>
            </a:pPr>
            <a:r>
              <a:rPr lang="en-US" sz="1765" dirty="0"/>
              <a:t>Event – gets fired on specified Storage event</a:t>
            </a:r>
          </a:p>
          <a:p>
            <a:pPr marL="342834" indent="-342834">
              <a:buAutoNum type="arabicPeriod"/>
            </a:pPr>
            <a:r>
              <a:rPr lang="en-US" sz="1765" dirty="0"/>
              <a:t>Tumbling window – gets fired at a periodic time interval from a specified start date, while retaining state</a:t>
            </a:r>
          </a:p>
          <a:p>
            <a:r>
              <a:rPr lang="en-US" sz="1765" dirty="0"/>
              <a:t>It also provides ability to monitor pipeline runs and control trigger execution.</a:t>
            </a:r>
          </a:p>
          <a:p>
            <a:endParaRPr lang="en-US" sz="1765" dirty="0"/>
          </a:p>
          <a:p>
            <a:r>
              <a:rPr lang="en-US" sz="1765" dirty="0"/>
              <a:t> </a:t>
            </a:r>
          </a:p>
        </p:txBody>
      </p:sp>
      <p:pic>
        <p:nvPicPr>
          <p:cNvPr id="111" name="Picture 110">
            <a:extLst>
              <a:ext uri="{FF2B5EF4-FFF2-40B4-BE49-F238E27FC236}">
                <a16:creationId xmlns:a16="http://schemas.microsoft.com/office/drawing/2014/main" id="{97A977FD-D9DC-4FF9-8B7F-C3A7C1F9784E}"/>
              </a:ext>
            </a:extLst>
          </p:cNvPr>
          <p:cNvPicPr>
            <a:picLocks noChangeAspect="1"/>
          </p:cNvPicPr>
          <p:nvPr/>
        </p:nvPicPr>
        <p:blipFill>
          <a:blip r:embed="rId2"/>
          <a:stretch>
            <a:fillRect/>
          </a:stretch>
        </p:blipFill>
        <p:spPr>
          <a:xfrm>
            <a:off x="5607731" y="223039"/>
            <a:ext cx="4280079" cy="5128096"/>
          </a:xfrm>
          <a:prstGeom prst="rect">
            <a:avLst/>
          </a:prstGeom>
          <a:ln>
            <a:solidFill>
              <a:schemeClr val="bg2">
                <a:lumMod val="50000"/>
              </a:schemeClr>
            </a:solidFill>
          </a:ln>
        </p:spPr>
      </p:pic>
      <p:pic>
        <p:nvPicPr>
          <p:cNvPr id="112" name="Picture 111">
            <a:extLst>
              <a:ext uri="{FF2B5EF4-FFF2-40B4-BE49-F238E27FC236}">
                <a16:creationId xmlns:a16="http://schemas.microsoft.com/office/drawing/2014/main" id="{BB2DB405-F208-41FD-B407-6967574DF865}"/>
              </a:ext>
            </a:extLst>
          </p:cNvPr>
          <p:cNvPicPr>
            <a:picLocks noChangeAspect="1"/>
          </p:cNvPicPr>
          <p:nvPr/>
        </p:nvPicPr>
        <p:blipFill rotWithShape="1">
          <a:blip r:embed="rId3"/>
          <a:srcRect l="-2" r="34001" b="20799"/>
          <a:stretch/>
        </p:blipFill>
        <p:spPr>
          <a:xfrm>
            <a:off x="6566080" y="4116869"/>
            <a:ext cx="5485622" cy="2468530"/>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1E109C33-CA47-44BF-A8AE-4A57ABBC3DBA}"/>
              </a:ext>
            </a:extLst>
          </p:cNvPr>
          <p:cNvSpPr/>
          <p:nvPr/>
        </p:nvSpPr>
        <p:spPr bwMode="auto">
          <a:xfrm>
            <a:off x="8381677" y="4343271"/>
            <a:ext cx="638084" cy="171426"/>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0486013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3715" y="312166"/>
            <a:ext cx="2992120" cy="543560"/>
          </a:xfrm>
          <a:prstGeom prst="rect">
            <a:avLst/>
          </a:prstGeom>
        </p:spPr>
        <p:txBody>
          <a:bodyPr vert="horz" wrap="square" lIns="0" tIns="12065" rIns="0" bIns="0" rtlCol="0">
            <a:spAutoFit/>
          </a:bodyPr>
          <a:lstStyle/>
          <a:p>
            <a:pPr marL="12700">
              <a:lnSpc>
                <a:spcPct val="100000"/>
              </a:lnSpc>
              <a:spcBef>
                <a:spcPts val="95"/>
              </a:spcBef>
            </a:pPr>
            <a:r>
              <a:rPr sz="3400" b="0" spc="-150" dirty="0">
                <a:solidFill>
                  <a:srgbClr val="0078D3"/>
                </a:solidFill>
                <a:latin typeface="Segoe UI Semibold"/>
                <a:cs typeface="Segoe UI Semibold"/>
              </a:rPr>
              <a:t>O</a:t>
            </a:r>
            <a:r>
              <a:rPr sz="3400" b="0" spc="-170" dirty="0">
                <a:solidFill>
                  <a:srgbClr val="0078D3"/>
                </a:solidFill>
                <a:latin typeface="Segoe UI Semibold"/>
                <a:cs typeface="Segoe UI Semibold"/>
              </a:rPr>
              <a:t>r</a:t>
            </a:r>
            <a:r>
              <a:rPr sz="3400" b="0" spc="-150" dirty="0">
                <a:solidFill>
                  <a:srgbClr val="0078D3"/>
                </a:solidFill>
                <a:latin typeface="Segoe UI Semibold"/>
                <a:cs typeface="Segoe UI Semibold"/>
              </a:rPr>
              <a:t>c</a:t>
            </a:r>
            <a:r>
              <a:rPr sz="3400" b="0" spc="-145" dirty="0">
                <a:solidFill>
                  <a:srgbClr val="0078D3"/>
                </a:solidFill>
                <a:latin typeface="Segoe UI Semibold"/>
                <a:cs typeface="Segoe UI Semibold"/>
              </a:rPr>
              <a:t>h</a:t>
            </a:r>
            <a:r>
              <a:rPr sz="3400" b="0" spc="-155" dirty="0">
                <a:solidFill>
                  <a:srgbClr val="0078D3"/>
                </a:solidFill>
                <a:latin typeface="Segoe UI Semibold"/>
                <a:cs typeface="Segoe UI Semibold"/>
              </a:rPr>
              <a:t>e</a:t>
            </a:r>
            <a:r>
              <a:rPr sz="3400" b="0" spc="-150" dirty="0">
                <a:solidFill>
                  <a:srgbClr val="0078D3"/>
                </a:solidFill>
                <a:latin typeface="Segoe UI Semibold"/>
                <a:cs typeface="Segoe UI Semibold"/>
              </a:rPr>
              <a:t>s</a:t>
            </a:r>
            <a:r>
              <a:rPr sz="3400" b="0" spc="-155" dirty="0">
                <a:solidFill>
                  <a:srgbClr val="0078D3"/>
                </a:solidFill>
                <a:latin typeface="Segoe UI Semibold"/>
                <a:cs typeface="Segoe UI Semibold"/>
              </a:rPr>
              <a:t>t</a:t>
            </a:r>
            <a:r>
              <a:rPr sz="3400" b="0" spc="-145" dirty="0">
                <a:solidFill>
                  <a:srgbClr val="0078D3"/>
                </a:solidFill>
                <a:latin typeface="Segoe UI Semibold"/>
                <a:cs typeface="Segoe UI Semibold"/>
              </a:rPr>
              <a:t>ra</a:t>
            </a:r>
            <a:r>
              <a:rPr sz="3400" b="0" spc="-180" dirty="0">
                <a:solidFill>
                  <a:srgbClr val="0078D3"/>
                </a:solidFill>
                <a:latin typeface="Segoe UI Semibold"/>
                <a:cs typeface="Segoe UI Semibold"/>
              </a:rPr>
              <a:t>t</a:t>
            </a:r>
            <a:r>
              <a:rPr sz="3400" b="0" spc="-5" dirty="0">
                <a:solidFill>
                  <a:srgbClr val="0078D3"/>
                </a:solidFill>
                <a:latin typeface="Segoe UI Semibold"/>
                <a:cs typeface="Segoe UI Semibold"/>
              </a:rPr>
              <a:t>e</a:t>
            </a:r>
            <a:r>
              <a:rPr sz="3400" b="0" spc="-295" dirty="0">
                <a:solidFill>
                  <a:srgbClr val="0078D3"/>
                </a:solidFill>
                <a:latin typeface="Segoe UI Semibold"/>
                <a:cs typeface="Segoe UI Semibold"/>
              </a:rPr>
              <a:t> </a:t>
            </a:r>
            <a:r>
              <a:rPr sz="3400" b="0" spc="-150" dirty="0">
                <a:solidFill>
                  <a:srgbClr val="0078D3"/>
                </a:solidFill>
                <a:latin typeface="Segoe UI Semibold"/>
                <a:cs typeface="Segoe UI Semibold"/>
              </a:rPr>
              <a:t>Hu</a:t>
            </a:r>
            <a:r>
              <a:rPr sz="3400" b="0" spc="-5" dirty="0">
                <a:solidFill>
                  <a:srgbClr val="0078D3"/>
                </a:solidFill>
                <a:latin typeface="Segoe UI Semibold"/>
                <a:cs typeface="Segoe UI Semibold"/>
              </a:rPr>
              <a:t>b</a:t>
            </a:r>
            <a:endParaRPr sz="3400">
              <a:latin typeface="Segoe UI Semibold"/>
              <a:cs typeface="Segoe UI Semibold"/>
            </a:endParaRPr>
          </a:p>
        </p:txBody>
      </p:sp>
      <p:sp>
        <p:nvSpPr>
          <p:cNvPr id="3" name="object 3"/>
          <p:cNvSpPr txBox="1"/>
          <p:nvPr/>
        </p:nvSpPr>
        <p:spPr>
          <a:xfrm>
            <a:off x="413715" y="1261948"/>
            <a:ext cx="8900795" cy="711835"/>
          </a:xfrm>
          <a:prstGeom prst="rect">
            <a:avLst/>
          </a:prstGeom>
        </p:spPr>
        <p:txBody>
          <a:bodyPr vert="horz" wrap="square" lIns="0" tIns="12065" rIns="0" bIns="0" rtlCol="0">
            <a:spAutoFit/>
          </a:bodyPr>
          <a:lstStyle/>
          <a:p>
            <a:pPr marL="12700">
              <a:lnSpc>
                <a:spcPct val="100000"/>
              </a:lnSpc>
              <a:spcBef>
                <a:spcPts val="95"/>
              </a:spcBef>
            </a:pPr>
            <a:r>
              <a:rPr sz="1600" spc="-5" dirty="0">
                <a:latin typeface="Segoe UI"/>
                <a:cs typeface="Segoe UI"/>
              </a:rPr>
              <a:t>It</a:t>
            </a:r>
            <a:r>
              <a:rPr sz="1600" spc="5" dirty="0">
                <a:latin typeface="Segoe UI"/>
                <a:cs typeface="Segoe UI"/>
              </a:rPr>
              <a:t> </a:t>
            </a:r>
            <a:r>
              <a:rPr sz="1600" spc="-10" dirty="0">
                <a:latin typeface="Segoe UI"/>
                <a:cs typeface="Segoe UI"/>
              </a:rPr>
              <a:t>provides</a:t>
            </a:r>
            <a:r>
              <a:rPr sz="1600" dirty="0">
                <a:latin typeface="Segoe UI"/>
                <a:cs typeface="Segoe UI"/>
              </a:rPr>
              <a:t> </a:t>
            </a:r>
            <a:r>
              <a:rPr sz="1600" spc="-5" dirty="0">
                <a:latin typeface="Segoe UI"/>
                <a:cs typeface="Segoe UI"/>
              </a:rPr>
              <a:t>ability</a:t>
            </a:r>
            <a:r>
              <a:rPr sz="1600" spc="10" dirty="0">
                <a:latin typeface="Segoe UI"/>
                <a:cs typeface="Segoe UI"/>
              </a:rPr>
              <a:t> </a:t>
            </a:r>
            <a:r>
              <a:rPr sz="1600" spc="-10" dirty="0">
                <a:latin typeface="Segoe UI"/>
                <a:cs typeface="Segoe UI"/>
              </a:rPr>
              <a:t>to</a:t>
            </a:r>
            <a:r>
              <a:rPr sz="1600" spc="-5" dirty="0">
                <a:latin typeface="Segoe UI"/>
                <a:cs typeface="Segoe UI"/>
              </a:rPr>
              <a:t> </a:t>
            </a:r>
            <a:r>
              <a:rPr sz="1600" spc="-10" dirty="0">
                <a:latin typeface="Segoe UI"/>
                <a:cs typeface="Segoe UI"/>
              </a:rPr>
              <a:t>create</a:t>
            </a:r>
            <a:r>
              <a:rPr sz="1600" spc="10" dirty="0">
                <a:latin typeface="Segoe UI"/>
                <a:cs typeface="Segoe UI"/>
              </a:rPr>
              <a:t> </a:t>
            </a:r>
            <a:r>
              <a:rPr sz="1600" spc="-5" dirty="0">
                <a:latin typeface="Segoe UI"/>
                <a:cs typeface="Segoe UI"/>
              </a:rPr>
              <a:t>pipelines</a:t>
            </a:r>
            <a:r>
              <a:rPr sz="1600" spc="15" dirty="0">
                <a:latin typeface="Segoe UI"/>
                <a:cs typeface="Segoe UI"/>
              </a:rPr>
              <a:t> </a:t>
            </a:r>
            <a:r>
              <a:rPr sz="1600" spc="-10" dirty="0">
                <a:latin typeface="Segoe UI"/>
                <a:cs typeface="Segoe UI"/>
              </a:rPr>
              <a:t>to</a:t>
            </a:r>
            <a:r>
              <a:rPr sz="1600" spc="-5" dirty="0">
                <a:latin typeface="Segoe UI"/>
                <a:cs typeface="Segoe UI"/>
              </a:rPr>
              <a:t> ingest,</a:t>
            </a:r>
            <a:r>
              <a:rPr sz="1600" dirty="0">
                <a:latin typeface="Segoe UI"/>
                <a:cs typeface="Segoe UI"/>
              </a:rPr>
              <a:t> </a:t>
            </a:r>
            <a:r>
              <a:rPr sz="1600" spc="-5" dirty="0">
                <a:latin typeface="Segoe UI"/>
                <a:cs typeface="Segoe UI"/>
              </a:rPr>
              <a:t>transform</a:t>
            </a:r>
            <a:r>
              <a:rPr sz="1600" spc="10" dirty="0">
                <a:latin typeface="Segoe UI"/>
                <a:cs typeface="Segoe UI"/>
              </a:rPr>
              <a:t> </a:t>
            </a:r>
            <a:r>
              <a:rPr sz="1600" spc="-5" dirty="0">
                <a:latin typeface="Segoe UI"/>
                <a:cs typeface="Segoe UI"/>
              </a:rPr>
              <a:t>and</a:t>
            </a:r>
            <a:r>
              <a:rPr sz="1600" spc="-10" dirty="0">
                <a:latin typeface="Segoe UI"/>
                <a:cs typeface="Segoe UI"/>
              </a:rPr>
              <a:t> load</a:t>
            </a:r>
            <a:r>
              <a:rPr sz="1600" spc="5" dirty="0">
                <a:latin typeface="Segoe UI"/>
                <a:cs typeface="Segoe UI"/>
              </a:rPr>
              <a:t> </a:t>
            </a:r>
            <a:r>
              <a:rPr sz="1600" spc="-5" dirty="0">
                <a:latin typeface="Segoe UI"/>
                <a:cs typeface="Segoe UI"/>
              </a:rPr>
              <a:t>data</a:t>
            </a:r>
            <a:r>
              <a:rPr sz="1600" spc="5" dirty="0">
                <a:latin typeface="Segoe UI"/>
                <a:cs typeface="Segoe UI"/>
              </a:rPr>
              <a:t> </a:t>
            </a:r>
            <a:r>
              <a:rPr sz="1600" spc="-5" dirty="0">
                <a:latin typeface="Segoe UI"/>
                <a:cs typeface="Segoe UI"/>
              </a:rPr>
              <a:t>with</a:t>
            </a:r>
            <a:r>
              <a:rPr sz="1600" spc="10" dirty="0">
                <a:latin typeface="Segoe UI"/>
                <a:cs typeface="Segoe UI"/>
              </a:rPr>
              <a:t> </a:t>
            </a:r>
            <a:r>
              <a:rPr sz="1600" spc="-5" dirty="0">
                <a:latin typeface="Segoe UI"/>
                <a:cs typeface="Segoe UI"/>
              </a:rPr>
              <a:t>90+</a:t>
            </a:r>
            <a:r>
              <a:rPr sz="1600" dirty="0">
                <a:latin typeface="Segoe UI"/>
                <a:cs typeface="Segoe UI"/>
              </a:rPr>
              <a:t> </a:t>
            </a:r>
            <a:r>
              <a:rPr sz="1600" spc="-10" dirty="0">
                <a:latin typeface="Segoe UI"/>
                <a:cs typeface="Segoe UI"/>
              </a:rPr>
              <a:t>inbuilt</a:t>
            </a:r>
            <a:r>
              <a:rPr sz="1600" dirty="0">
                <a:latin typeface="Segoe UI"/>
                <a:cs typeface="Segoe UI"/>
              </a:rPr>
              <a:t> </a:t>
            </a:r>
            <a:r>
              <a:rPr sz="1600" spc="-5" dirty="0">
                <a:latin typeface="Segoe UI"/>
                <a:cs typeface="Segoe UI"/>
              </a:rPr>
              <a:t>connectors.</a:t>
            </a:r>
            <a:endParaRPr sz="1600">
              <a:latin typeface="Segoe UI"/>
              <a:cs typeface="Segoe UI"/>
            </a:endParaRPr>
          </a:p>
          <a:p>
            <a:pPr marL="12700">
              <a:lnSpc>
                <a:spcPct val="100000"/>
              </a:lnSpc>
              <a:spcBef>
                <a:spcPts val="1565"/>
              </a:spcBef>
            </a:pPr>
            <a:r>
              <a:rPr sz="1600" spc="-5" dirty="0">
                <a:latin typeface="Segoe UI"/>
                <a:cs typeface="Segoe UI"/>
              </a:rPr>
              <a:t>Offers</a:t>
            </a:r>
            <a:r>
              <a:rPr sz="1600" spc="10" dirty="0">
                <a:latin typeface="Segoe UI"/>
                <a:cs typeface="Segoe UI"/>
              </a:rPr>
              <a:t> </a:t>
            </a:r>
            <a:r>
              <a:rPr sz="1600" spc="-5" dirty="0">
                <a:latin typeface="Segoe UI"/>
                <a:cs typeface="Segoe UI"/>
              </a:rPr>
              <a:t>a wide</a:t>
            </a:r>
            <a:r>
              <a:rPr sz="1600" spc="5" dirty="0">
                <a:latin typeface="Segoe UI"/>
                <a:cs typeface="Segoe UI"/>
              </a:rPr>
              <a:t> </a:t>
            </a:r>
            <a:r>
              <a:rPr sz="1600" spc="-5" dirty="0">
                <a:latin typeface="Segoe UI"/>
                <a:cs typeface="Segoe UI"/>
              </a:rPr>
              <a:t>range</a:t>
            </a:r>
            <a:r>
              <a:rPr sz="1600" spc="5" dirty="0">
                <a:latin typeface="Segoe UI"/>
                <a:cs typeface="Segoe UI"/>
              </a:rPr>
              <a:t> </a:t>
            </a:r>
            <a:r>
              <a:rPr sz="1600" spc="-15" dirty="0">
                <a:latin typeface="Segoe UI"/>
                <a:cs typeface="Segoe UI"/>
              </a:rPr>
              <a:t>of</a:t>
            </a:r>
            <a:r>
              <a:rPr sz="1600" spc="-5" dirty="0">
                <a:latin typeface="Segoe UI"/>
                <a:cs typeface="Segoe UI"/>
              </a:rPr>
              <a:t> activities</a:t>
            </a:r>
            <a:r>
              <a:rPr sz="1600" dirty="0">
                <a:latin typeface="Segoe UI"/>
                <a:cs typeface="Segoe UI"/>
              </a:rPr>
              <a:t> </a:t>
            </a:r>
            <a:r>
              <a:rPr sz="1600" spc="-5" dirty="0">
                <a:latin typeface="Segoe UI"/>
                <a:cs typeface="Segoe UI"/>
              </a:rPr>
              <a:t>that</a:t>
            </a:r>
            <a:r>
              <a:rPr sz="1600" spc="-10" dirty="0">
                <a:latin typeface="Segoe UI"/>
                <a:cs typeface="Segoe UI"/>
              </a:rPr>
              <a:t> </a:t>
            </a:r>
            <a:r>
              <a:rPr sz="1600" spc="-5" dirty="0">
                <a:latin typeface="Segoe UI"/>
                <a:cs typeface="Segoe UI"/>
              </a:rPr>
              <a:t>a pipeline</a:t>
            </a:r>
            <a:r>
              <a:rPr sz="1600" spc="5" dirty="0">
                <a:latin typeface="Segoe UI"/>
                <a:cs typeface="Segoe UI"/>
              </a:rPr>
              <a:t> </a:t>
            </a:r>
            <a:r>
              <a:rPr sz="1600" spc="-5" dirty="0">
                <a:latin typeface="Segoe UI"/>
                <a:cs typeface="Segoe UI"/>
              </a:rPr>
              <a:t>can</a:t>
            </a:r>
            <a:r>
              <a:rPr sz="1600" spc="5" dirty="0">
                <a:latin typeface="Segoe UI"/>
                <a:cs typeface="Segoe UI"/>
              </a:rPr>
              <a:t> </a:t>
            </a:r>
            <a:r>
              <a:rPr sz="1600" dirty="0">
                <a:latin typeface="Segoe UI"/>
                <a:cs typeface="Segoe UI"/>
              </a:rPr>
              <a:t>perform.</a:t>
            </a:r>
            <a:endParaRPr sz="1600">
              <a:latin typeface="Segoe UI"/>
              <a:cs typeface="Segoe UI"/>
            </a:endParaRPr>
          </a:p>
        </p:txBody>
      </p:sp>
      <p:grpSp>
        <p:nvGrpSpPr>
          <p:cNvPr id="7" name="object 7"/>
          <p:cNvGrpSpPr/>
          <p:nvPr/>
        </p:nvGrpSpPr>
        <p:grpSpPr>
          <a:xfrm>
            <a:off x="1112519" y="2267711"/>
            <a:ext cx="10657840" cy="4297680"/>
            <a:chOff x="1112519" y="2267711"/>
            <a:chExt cx="10657840" cy="4297680"/>
          </a:xfrm>
        </p:grpSpPr>
        <p:pic>
          <p:nvPicPr>
            <p:cNvPr id="8" name="object 8"/>
            <p:cNvPicPr/>
            <p:nvPr/>
          </p:nvPicPr>
          <p:blipFill>
            <a:blip r:embed="rId2" cstate="print"/>
            <a:stretch>
              <a:fillRect/>
            </a:stretch>
          </p:blipFill>
          <p:spPr>
            <a:xfrm>
              <a:off x="4114799" y="2276855"/>
              <a:ext cx="7645907" cy="3797808"/>
            </a:xfrm>
            <a:prstGeom prst="rect">
              <a:avLst/>
            </a:prstGeom>
          </p:spPr>
        </p:pic>
        <p:sp>
          <p:nvSpPr>
            <p:cNvPr id="9" name="object 9"/>
            <p:cNvSpPr/>
            <p:nvPr/>
          </p:nvSpPr>
          <p:spPr>
            <a:xfrm>
              <a:off x="4110227" y="2272283"/>
              <a:ext cx="7655559" cy="3807460"/>
            </a:xfrm>
            <a:custGeom>
              <a:avLst/>
              <a:gdLst/>
              <a:ahLst/>
              <a:cxnLst/>
              <a:rect l="l" t="t" r="r" b="b"/>
              <a:pathLst>
                <a:path w="7655559" h="3807460">
                  <a:moveTo>
                    <a:pt x="0" y="3806952"/>
                  </a:moveTo>
                  <a:lnTo>
                    <a:pt x="7655052" y="3806952"/>
                  </a:lnTo>
                  <a:lnTo>
                    <a:pt x="7655052" y="0"/>
                  </a:lnTo>
                  <a:lnTo>
                    <a:pt x="0" y="0"/>
                  </a:lnTo>
                  <a:lnTo>
                    <a:pt x="0" y="3806952"/>
                  </a:lnTo>
                  <a:close/>
                </a:path>
              </a:pathLst>
            </a:custGeom>
            <a:ln w="9144">
              <a:solidFill>
                <a:srgbClr val="7E7E7E"/>
              </a:solidFill>
            </a:ln>
          </p:spPr>
          <p:txBody>
            <a:bodyPr wrap="square" lIns="0" tIns="0" rIns="0" bIns="0" rtlCol="0"/>
            <a:lstStyle/>
            <a:p>
              <a:endParaRPr/>
            </a:p>
          </p:txBody>
        </p:sp>
        <p:sp>
          <p:nvSpPr>
            <p:cNvPr id="10" name="object 10"/>
            <p:cNvSpPr/>
            <p:nvPr/>
          </p:nvSpPr>
          <p:spPr>
            <a:xfrm>
              <a:off x="5636513" y="2472689"/>
              <a:ext cx="1026160" cy="2240280"/>
            </a:xfrm>
            <a:custGeom>
              <a:avLst/>
              <a:gdLst/>
              <a:ahLst/>
              <a:cxnLst/>
              <a:rect l="l" t="t" r="r" b="b"/>
              <a:pathLst>
                <a:path w="1026159" h="2240279">
                  <a:moveTo>
                    <a:pt x="0" y="2240280"/>
                  </a:moveTo>
                  <a:lnTo>
                    <a:pt x="1025652" y="2240280"/>
                  </a:lnTo>
                  <a:lnTo>
                    <a:pt x="1025652" y="0"/>
                  </a:lnTo>
                  <a:lnTo>
                    <a:pt x="0" y="0"/>
                  </a:lnTo>
                  <a:lnTo>
                    <a:pt x="0" y="2240280"/>
                  </a:lnTo>
                  <a:close/>
                </a:path>
              </a:pathLst>
            </a:custGeom>
            <a:ln w="19812">
              <a:solidFill>
                <a:srgbClr val="FF0000"/>
              </a:solidFill>
            </a:ln>
          </p:spPr>
          <p:txBody>
            <a:bodyPr wrap="square" lIns="0" tIns="0" rIns="0" bIns="0" rtlCol="0"/>
            <a:lstStyle/>
            <a:p>
              <a:endParaRPr/>
            </a:p>
          </p:txBody>
        </p:sp>
        <p:sp>
          <p:nvSpPr>
            <p:cNvPr id="11" name="object 11"/>
            <p:cNvSpPr/>
            <p:nvPr/>
          </p:nvSpPr>
          <p:spPr>
            <a:xfrm>
              <a:off x="2692908" y="2886201"/>
              <a:ext cx="3077210" cy="3042920"/>
            </a:xfrm>
            <a:custGeom>
              <a:avLst/>
              <a:gdLst/>
              <a:ahLst/>
              <a:cxnLst/>
              <a:rect l="l" t="t" r="r" b="b"/>
              <a:pathLst>
                <a:path w="3077210" h="3042920">
                  <a:moveTo>
                    <a:pt x="3007741" y="1529080"/>
                  </a:moveTo>
                  <a:lnTo>
                    <a:pt x="3007487" y="1516380"/>
                  </a:lnTo>
                  <a:lnTo>
                    <a:pt x="80657" y="1567345"/>
                  </a:lnTo>
                  <a:lnTo>
                    <a:pt x="80137" y="1535557"/>
                  </a:lnTo>
                  <a:lnTo>
                    <a:pt x="4572" y="1574927"/>
                  </a:lnTo>
                  <a:lnTo>
                    <a:pt x="81407" y="1611757"/>
                  </a:lnTo>
                  <a:lnTo>
                    <a:pt x="80873" y="1580261"/>
                  </a:lnTo>
                  <a:lnTo>
                    <a:pt x="80873" y="1580045"/>
                  </a:lnTo>
                  <a:lnTo>
                    <a:pt x="3007741" y="1529080"/>
                  </a:lnTo>
                  <a:close/>
                </a:path>
                <a:path w="3077210" h="3042920">
                  <a:moveTo>
                    <a:pt x="3073400" y="12700"/>
                  </a:moveTo>
                  <a:lnTo>
                    <a:pt x="3072384" y="0"/>
                  </a:lnTo>
                  <a:lnTo>
                    <a:pt x="79895" y="254711"/>
                  </a:lnTo>
                  <a:lnTo>
                    <a:pt x="77216" y="223139"/>
                  </a:lnTo>
                  <a:lnTo>
                    <a:pt x="4572" y="267589"/>
                  </a:lnTo>
                  <a:lnTo>
                    <a:pt x="83693" y="299085"/>
                  </a:lnTo>
                  <a:lnTo>
                    <a:pt x="81076" y="268478"/>
                  </a:lnTo>
                  <a:lnTo>
                    <a:pt x="80987" y="267411"/>
                  </a:lnTo>
                  <a:lnTo>
                    <a:pt x="3073400" y="12700"/>
                  </a:lnTo>
                  <a:close/>
                </a:path>
                <a:path w="3077210" h="3042920">
                  <a:moveTo>
                    <a:pt x="3076702" y="1690116"/>
                  </a:moveTo>
                  <a:lnTo>
                    <a:pt x="3071622" y="1678432"/>
                  </a:lnTo>
                  <a:lnTo>
                    <a:pt x="67144" y="3002115"/>
                  </a:lnTo>
                  <a:lnTo>
                    <a:pt x="54356" y="2973070"/>
                  </a:lnTo>
                  <a:lnTo>
                    <a:pt x="0" y="3038665"/>
                  </a:lnTo>
                  <a:lnTo>
                    <a:pt x="85090" y="3042805"/>
                  </a:lnTo>
                  <a:lnTo>
                    <a:pt x="74536" y="3018866"/>
                  </a:lnTo>
                  <a:lnTo>
                    <a:pt x="72288" y="3013773"/>
                  </a:lnTo>
                  <a:lnTo>
                    <a:pt x="3076702" y="1690116"/>
                  </a:lnTo>
                  <a:close/>
                </a:path>
              </a:pathLst>
            </a:custGeom>
            <a:solidFill>
              <a:srgbClr val="FF0000"/>
            </a:solidFill>
          </p:spPr>
          <p:txBody>
            <a:bodyPr wrap="square" lIns="0" tIns="0" rIns="0" bIns="0" rtlCol="0"/>
            <a:lstStyle/>
            <a:p>
              <a:endParaRPr/>
            </a:p>
          </p:txBody>
        </p:sp>
        <p:pic>
          <p:nvPicPr>
            <p:cNvPr id="12" name="object 12"/>
            <p:cNvPicPr/>
            <p:nvPr/>
          </p:nvPicPr>
          <p:blipFill>
            <a:blip r:embed="rId3" cstate="print"/>
            <a:stretch>
              <a:fillRect/>
            </a:stretch>
          </p:blipFill>
          <p:spPr>
            <a:xfrm>
              <a:off x="1121663" y="3874008"/>
              <a:ext cx="1575815" cy="1175003"/>
            </a:xfrm>
            <a:prstGeom prst="rect">
              <a:avLst/>
            </a:prstGeom>
          </p:spPr>
        </p:pic>
        <p:sp>
          <p:nvSpPr>
            <p:cNvPr id="13" name="object 13"/>
            <p:cNvSpPr/>
            <p:nvPr/>
          </p:nvSpPr>
          <p:spPr>
            <a:xfrm>
              <a:off x="1117091" y="3869436"/>
              <a:ext cx="1584960" cy="1184275"/>
            </a:xfrm>
            <a:custGeom>
              <a:avLst/>
              <a:gdLst/>
              <a:ahLst/>
              <a:cxnLst/>
              <a:rect l="l" t="t" r="r" b="b"/>
              <a:pathLst>
                <a:path w="1584960" h="1184275">
                  <a:moveTo>
                    <a:pt x="0" y="1184147"/>
                  </a:moveTo>
                  <a:lnTo>
                    <a:pt x="1584960" y="1184147"/>
                  </a:lnTo>
                  <a:lnTo>
                    <a:pt x="1584960" y="0"/>
                  </a:lnTo>
                  <a:lnTo>
                    <a:pt x="0" y="0"/>
                  </a:lnTo>
                  <a:lnTo>
                    <a:pt x="0" y="1184147"/>
                  </a:lnTo>
                  <a:close/>
                </a:path>
              </a:pathLst>
            </a:custGeom>
            <a:ln w="9144">
              <a:solidFill>
                <a:srgbClr val="7E7E7E"/>
              </a:solidFill>
            </a:ln>
          </p:spPr>
          <p:txBody>
            <a:bodyPr wrap="square" lIns="0" tIns="0" rIns="0" bIns="0" rtlCol="0"/>
            <a:lstStyle/>
            <a:p>
              <a:endParaRPr/>
            </a:p>
          </p:txBody>
        </p:sp>
        <p:pic>
          <p:nvPicPr>
            <p:cNvPr id="14" name="object 14"/>
            <p:cNvPicPr/>
            <p:nvPr/>
          </p:nvPicPr>
          <p:blipFill>
            <a:blip r:embed="rId4" cstate="print"/>
            <a:stretch>
              <a:fillRect/>
            </a:stretch>
          </p:blipFill>
          <p:spPr>
            <a:xfrm>
              <a:off x="1121663" y="2708147"/>
              <a:ext cx="1528064" cy="890015"/>
            </a:xfrm>
            <a:prstGeom prst="rect">
              <a:avLst/>
            </a:prstGeom>
          </p:spPr>
        </p:pic>
        <p:sp>
          <p:nvSpPr>
            <p:cNvPr id="15" name="object 15"/>
            <p:cNvSpPr/>
            <p:nvPr/>
          </p:nvSpPr>
          <p:spPr>
            <a:xfrm>
              <a:off x="1117091" y="2703575"/>
              <a:ext cx="1584960" cy="899160"/>
            </a:xfrm>
            <a:custGeom>
              <a:avLst/>
              <a:gdLst/>
              <a:ahLst/>
              <a:cxnLst/>
              <a:rect l="l" t="t" r="r" b="b"/>
              <a:pathLst>
                <a:path w="1584960" h="899160">
                  <a:moveTo>
                    <a:pt x="0" y="899160"/>
                  </a:moveTo>
                  <a:lnTo>
                    <a:pt x="1584960" y="899160"/>
                  </a:lnTo>
                  <a:lnTo>
                    <a:pt x="1584960" y="0"/>
                  </a:lnTo>
                  <a:lnTo>
                    <a:pt x="0" y="0"/>
                  </a:lnTo>
                  <a:lnTo>
                    <a:pt x="0" y="899160"/>
                  </a:lnTo>
                  <a:close/>
                </a:path>
              </a:pathLst>
            </a:custGeom>
            <a:ln w="9144">
              <a:solidFill>
                <a:srgbClr val="7E7E7E"/>
              </a:solidFill>
            </a:ln>
          </p:spPr>
          <p:txBody>
            <a:bodyPr wrap="square" lIns="0" tIns="0" rIns="0" bIns="0" rtlCol="0"/>
            <a:lstStyle/>
            <a:p>
              <a:endParaRPr/>
            </a:p>
          </p:txBody>
        </p:sp>
        <p:pic>
          <p:nvPicPr>
            <p:cNvPr id="16" name="object 16"/>
            <p:cNvPicPr/>
            <p:nvPr/>
          </p:nvPicPr>
          <p:blipFill>
            <a:blip r:embed="rId5" cstate="print"/>
            <a:stretch>
              <a:fillRect/>
            </a:stretch>
          </p:blipFill>
          <p:spPr>
            <a:xfrm>
              <a:off x="1204108" y="5292851"/>
              <a:ext cx="1450624" cy="1148541"/>
            </a:xfrm>
            <a:prstGeom prst="rect">
              <a:avLst/>
            </a:prstGeom>
          </p:spPr>
        </p:pic>
        <p:sp>
          <p:nvSpPr>
            <p:cNvPr id="17" name="object 17"/>
            <p:cNvSpPr/>
            <p:nvPr/>
          </p:nvSpPr>
          <p:spPr>
            <a:xfrm>
              <a:off x="1123187" y="5288279"/>
              <a:ext cx="1574800" cy="1272540"/>
            </a:xfrm>
            <a:custGeom>
              <a:avLst/>
              <a:gdLst/>
              <a:ahLst/>
              <a:cxnLst/>
              <a:rect l="l" t="t" r="r" b="b"/>
              <a:pathLst>
                <a:path w="1574800" h="1272540">
                  <a:moveTo>
                    <a:pt x="0" y="1272540"/>
                  </a:moveTo>
                  <a:lnTo>
                    <a:pt x="1574291" y="1272540"/>
                  </a:lnTo>
                  <a:lnTo>
                    <a:pt x="1574291" y="0"/>
                  </a:lnTo>
                  <a:lnTo>
                    <a:pt x="0" y="0"/>
                  </a:lnTo>
                  <a:lnTo>
                    <a:pt x="0" y="1272540"/>
                  </a:lnTo>
                  <a:close/>
                </a:path>
              </a:pathLst>
            </a:custGeom>
            <a:ln w="9144">
              <a:solidFill>
                <a:srgbClr val="7E7E7E"/>
              </a:solidFill>
            </a:ln>
          </p:spPr>
          <p:txBody>
            <a:bodyPr wrap="square" lIns="0" tIns="0" rIns="0" bIns="0" rtlCol="0"/>
            <a:lstStyle/>
            <a:p>
              <a:endParaRPr/>
            </a:p>
          </p:txBody>
        </p:sp>
      </p:grpSp>
    </p:spTree>
    <p:extLst>
      <p:ext uri="{BB962C8B-B14F-4D97-AF65-F5344CB8AC3E}">
        <p14:creationId xmlns:p14="http://schemas.microsoft.com/office/powerpoint/2010/main" val="50870415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3715" y="312166"/>
            <a:ext cx="5738495" cy="543560"/>
          </a:xfrm>
          <a:prstGeom prst="rect">
            <a:avLst/>
          </a:prstGeom>
        </p:spPr>
        <p:txBody>
          <a:bodyPr vert="horz" wrap="square" lIns="0" tIns="12065" rIns="0" bIns="0" rtlCol="0">
            <a:spAutoFit/>
          </a:bodyPr>
          <a:lstStyle/>
          <a:p>
            <a:pPr marL="12700">
              <a:lnSpc>
                <a:spcPct val="100000"/>
              </a:lnSpc>
              <a:spcBef>
                <a:spcPts val="95"/>
              </a:spcBef>
            </a:pPr>
            <a:r>
              <a:rPr sz="3400" b="0" spc="-150" dirty="0">
                <a:solidFill>
                  <a:srgbClr val="0078D3"/>
                </a:solidFill>
                <a:latin typeface="Segoe UI Semibold"/>
                <a:cs typeface="Segoe UI Semibold"/>
              </a:rPr>
              <a:t>O</a:t>
            </a:r>
            <a:r>
              <a:rPr sz="3400" b="0" spc="-170" dirty="0">
                <a:solidFill>
                  <a:srgbClr val="0078D3"/>
                </a:solidFill>
                <a:latin typeface="Segoe UI Semibold"/>
                <a:cs typeface="Segoe UI Semibold"/>
              </a:rPr>
              <a:t>r</a:t>
            </a:r>
            <a:r>
              <a:rPr sz="3400" b="0" spc="-150" dirty="0">
                <a:solidFill>
                  <a:srgbClr val="0078D3"/>
                </a:solidFill>
                <a:latin typeface="Segoe UI Semibold"/>
                <a:cs typeface="Segoe UI Semibold"/>
              </a:rPr>
              <a:t>c</a:t>
            </a:r>
            <a:r>
              <a:rPr sz="3400" b="0" spc="-145" dirty="0">
                <a:solidFill>
                  <a:srgbClr val="0078D3"/>
                </a:solidFill>
                <a:latin typeface="Segoe UI Semibold"/>
                <a:cs typeface="Segoe UI Semibold"/>
              </a:rPr>
              <a:t>h</a:t>
            </a:r>
            <a:r>
              <a:rPr sz="3400" b="0" spc="-155" dirty="0">
                <a:solidFill>
                  <a:srgbClr val="0078D3"/>
                </a:solidFill>
                <a:latin typeface="Segoe UI Semibold"/>
                <a:cs typeface="Segoe UI Semibold"/>
              </a:rPr>
              <a:t>e</a:t>
            </a:r>
            <a:r>
              <a:rPr sz="3400" b="0" spc="-150" dirty="0">
                <a:solidFill>
                  <a:srgbClr val="0078D3"/>
                </a:solidFill>
                <a:latin typeface="Segoe UI Semibold"/>
                <a:cs typeface="Segoe UI Semibold"/>
              </a:rPr>
              <a:t>s</a:t>
            </a:r>
            <a:r>
              <a:rPr sz="3400" b="0" spc="-155" dirty="0">
                <a:solidFill>
                  <a:srgbClr val="0078D3"/>
                </a:solidFill>
                <a:latin typeface="Segoe UI Semibold"/>
                <a:cs typeface="Segoe UI Semibold"/>
              </a:rPr>
              <a:t>t</a:t>
            </a:r>
            <a:r>
              <a:rPr sz="3400" b="0" spc="-145" dirty="0">
                <a:solidFill>
                  <a:srgbClr val="0078D3"/>
                </a:solidFill>
                <a:latin typeface="Segoe UI Semibold"/>
                <a:cs typeface="Segoe UI Semibold"/>
              </a:rPr>
              <a:t>ra</a:t>
            </a:r>
            <a:r>
              <a:rPr sz="3400" b="0" spc="-155" dirty="0">
                <a:solidFill>
                  <a:srgbClr val="0078D3"/>
                </a:solidFill>
                <a:latin typeface="Segoe UI Semibold"/>
                <a:cs typeface="Segoe UI Semibold"/>
              </a:rPr>
              <a:t>t</a:t>
            </a:r>
            <a:r>
              <a:rPr sz="3400" b="0" spc="-150" dirty="0">
                <a:solidFill>
                  <a:srgbClr val="0078D3"/>
                </a:solidFill>
                <a:latin typeface="Segoe UI Semibold"/>
                <a:cs typeface="Segoe UI Semibold"/>
              </a:rPr>
              <a:t>io</a:t>
            </a:r>
            <a:r>
              <a:rPr sz="3400" b="0" spc="-5" dirty="0">
                <a:solidFill>
                  <a:srgbClr val="0078D3"/>
                </a:solidFill>
                <a:latin typeface="Segoe UI Semibold"/>
                <a:cs typeface="Segoe UI Semibold"/>
              </a:rPr>
              <a:t>n</a:t>
            </a:r>
            <a:endParaRPr sz="3400" dirty="0">
              <a:latin typeface="Segoe UI Semibold"/>
              <a:cs typeface="Segoe UI Semibold"/>
            </a:endParaRPr>
          </a:p>
        </p:txBody>
      </p:sp>
      <p:sp>
        <p:nvSpPr>
          <p:cNvPr id="3" name="object 3"/>
          <p:cNvSpPr txBox="1"/>
          <p:nvPr/>
        </p:nvSpPr>
        <p:spPr>
          <a:xfrm>
            <a:off x="413715" y="1083945"/>
            <a:ext cx="4988560" cy="105664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78D3"/>
                </a:solidFill>
                <a:latin typeface="Segoe UI Semibold"/>
                <a:cs typeface="Segoe UI Semibold"/>
              </a:rPr>
              <a:t>Overview</a:t>
            </a:r>
            <a:endParaRPr sz="1800">
              <a:latin typeface="Segoe UI Semibold"/>
              <a:cs typeface="Segoe UI Semibold"/>
            </a:endParaRPr>
          </a:p>
          <a:p>
            <a:pPr>
              <a:lnSpc>
                <a:spcPct val="100000"/>
              </a:lnSpc>
              <a:spcBef>
                <a:spcPts val="50"/>
              </a:spcBef>
            </a:pPr>
            <a:endParaRPr sz="1700">
              <a:latin typeface="Segoe UI Semibold"/>
              <a:cs typeface="Segoe UI Semibold"/>
            </a:endParaRPr>
          </a:p>
          <a:p>
            <a:pPr marL="12700">
              <a:lnSpc>
                <a:spcPts val="1825"/>
              </a:lnSpc>
            </a:pPr>
            <a:r>
              <a:rPr sz="1600" spc="-10" dirty="0">
                <a:latin typeface="Segoe UI"/>
                <a:cs typeface="Segoe UI"/>
              </a:rPr>
              <a:t>Monitor</a:t>
            </a:r>
            <a:r>
              <a:rPr sz="1600" spc="15" dirty="0">
                <a:latin typeface="Segoe UI"/>
                <a:cs typeface="Segoe UI"/>
              </a:rPr>
              <a:t> </a:t>
            </a:r>
            <a:r>
              <a:rPr sz="1600" spc="-10" dirty="0">
                <a:latin typeface="Segoe UI"/>
                <a:cs typeface="Segoe UI"/>
              </a:rPr>
              <a:t>orchestration</a:t>
            </a:r>
            <a:r>
              <a:rPr sz="1600" spc="30" dirty="0">
                <a:latin typeface="Segoe UI"/>
                <a:cs typeface="Segoe UI"/>
              </a:rPr>
              <a:t> </a:t>
            </a:r>
            <a:r>
              <a:rPr sz="1600" spc="-5" dirty="0">
                <a:latin typeface="Segoe UI"/>
                <a:cs typeface="Segoe UI"/>
              </a:rPr>
              <a:t>in</a:t>
            </a:r>
            <a:r>
              <a:rPr sz="1600" spc="5" dirty="0">
                <a:latin typeface="Segoe UI"/>
                <a:cs typeface="Segoe UI"/>
              </a:rPr>
              <a:t> </a:t>
            </a:r>
            <a:r>
              <a:rPr sz="1600" spc="-5" dirty="0">
                <a:latin typeface="Segoe UI"/>
                <a:cs typeface="Segoe UI"/>
              </a:rPr>
              <a:t>the</a:t>
            </a:r>
            <a:r>
              <a:rPr sz="1600" dirty="0">
                <a:latin typeface="Segoe UI"/>
                <a:cs typeface="Segoe UI"/>
              </a:rPr>
              <a:t> </a:t>
            </a:r>
            <a:r>
              <a:rPr sz="1600" spc="-10" dirty="0">
                <a:latin typeface="Segoe UI"/>
                <a:cs typeface="Segoe UI"/>
              </a:rPr>
              <a:t>Synapse</a:t>
            </a:r>
            <a:r>
              <a:rPr sz="1600" spc="10" dirty="0">
                <a:latin typeface="Segoe UI"/>
                <a:cs typeface="Segoe UI"/>
              </a:rPr>
              <a:t> </a:t>
            </a:r>
            <a:r>
              <a:rPr sz="1600" spc="-10" dirty="0">
                <a:latin typeface="Segoe UI"/>
                <a:cs typeface="Segoe UI"/>
              </a:rPr>
              <a:t>workspace</a:t>
            </a:r>
            <a:r>
              <a:rPr sz="1600" spc="40" dirty="0">
                <a:latin typeface="Segoe UI"/>
                <a:cs typeface="Segoe UI"/>
              </a:rPr>
              <a:t> </a:t>
            </a:r>
            <a:r>
              <a:rPr sz="1600" spc="-5" dirty="0">
                <a:latin typeface="Segoe UI"/>
                <a:cs typeface="Segoe UI"/>
              </a:rPr>
              <a:t>for</a:t>
            </a:r>
            <a:r>
              <a:rPr sz="1600" spc="5" dirty="0">
                <a:latin typeface="Segoe UI"/>
                <a:cs typeface="Segoe UI"/>
              </a:rPr>
              <a:t> </a:t>
            </a:r>
            <a:r>
              <a:rPr sz="1600" spc="-5" dirty="0">
                <a:latin typeface="Segoe UI"/>
                <a:cs typeface="Segoe UI"/>
              </a:rPr>
              <a:t>the</a:t>
            </a:r>
            <a:endParaRPr sz="1600">
              <a:latin typeface="Segoe UI"/>
              <a:cs typeface="Segoe UI"/>
            </a:endParaRPr>
          </a:p>
          <a:p>
            <a:pPr marL="12700">
              <a:lnSpc>
                <a:spcPts val="1825"/>
              </a:lnSpc>
            </a:pPr>
            <a:r>
              <a:rPr sz="1600" spc="-15" dirty="0">
                <a:latin typeface="Segoe UI"/>
                <a:cs typeface="Segoe UI"/>
              </a:rPr>
              <a:t>progress</a:t>
            </a:r>
            <a:r>
              <a:rPr sz="1600" spc="20" dirty="0">
                <a:latin typeface="Segoe UI"/>
                <a:cs typeface="Segoe UI"/>
              </a:rPr>
              <a:t> </a:t>
            </a:r>
            <a:r>
              <a:rPr sz="1600" spc="-5" dirty="0">
                <a:latin typeface="Segoe UI"/>
                <a:cs typeface="Segoe UI"/>
              </a:rPr>
              <a:t>and status</a:t>
            </a:r>
            <a:r>
              <a:rPr sz="1600" spc="-15" dirty="0">
                <a:latin typeface="Segoe UI"/>
                <a:cs typeface="Segoe UI"/>
              </a:rPr>
              <a:t> of</a:t>
            </a:r>
            <a:r>
              <a:rPr sz="1600" spc="-5" dirty="0">
                <a:latin typeface="Segoe UI"/>
                <a:cs typeface="Segoe UI"/>
              </a:rPr>
              <a:t> </a:t>
            </a:r>
            <a:r>
              <a:rPr sz="1600" spc="-10" dirty="0">
                <a:latin typeface="Segoe UI"/>
                <a:cs typeface="Segoe UI"/>
              </a:rPr>
              <a:t>pipeline</a:t>
            </a:r>
            <a:endParaRPr sz="1600">
              <a:latin typeface="Segoe UI"/>
              <a:cs typeface="Segoe UI"/>
            </a:endParaRPr>
          </a:p>
        </p:txBody>
      </p:sp>
      <p:sp>
        <p:nvSpPr>
          <p:cNvPr id="4" name="object 4"/>
          <p:cNvSpPr txBox="1"/>
          <p:nvPr/>
        </p:nvSpPr>
        <p:spPr>
          <a:xfrm>
            <a:off x="413715" y="2942082"/>
            <a:ext cx="4890770" cy="191198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0078D3"/>
                </a:solidFill>
                <a:latin typeface="Segoe UI Semibold"/>
                <a:cs typeface="Segoe UI Semibold"/>
              </a:rPr>
              <a:t>Benefits</a:t>
            </a:r>
            <a:endParaRPr sz="1800">
              <a:latin typeface="Segoe UI Semibold"/>
              <a:cs typeface="Segoe UI Semibold"/>
            </a:endParaRPr>
          </a:p>
          <a:p>
            <a:pPr>
              <a:lnSpc>
                <a:spcPct val="100000"/>
              </a:lnSpc>
              <a:spcBef>
                <a:spcPts val="50"/>
              </a:spcBef>
            </a:pPr>
            <a:endParaRPr sz="1700">
              <a:latin typeface="Segoe UI Semibold"/>
              <a:cs typeface="Segoe UI Semibold"/>
            </a:endParaRPr>
          </a:p>
          <a:p>
            <a:pPr marL="12700">
              <a:lnSpc>
                <a:spcPct val="100000"/>
              </a:lnSpc>
            </a:pPr>
            <a:r>
              <a:rPr sz="1600" spc="-35" dirty="0">
                <a:latin typeface="Segoe UI"/>
                <a:cs typeface="Segoe UI"/>
              </a:rPr>
              <a:t>Track</a:t>
            </a:r>
            <a:r>
              <a:rPr sz="1600" spc="-5" dirty="0">
                <a:latin typeface="Segoe UI"/>
                <a:cs typeface="Segoe UI"/>
              </a:rPr>
              <a:t> all/specific</a:t>
            </a:r>
            <a:r>
              <a:rPr sz="1600" spc="5" dirty="0">
                <a:latin typeface="Segoe UI"/>
                <a:cs typeface="Segoe UI"/>
              </a:rPr>
              <a:t> </a:t>
            </a:r>
            <a:r>
              <a:rPr sz="1600" spc="-5" dirty="0">
                <a:latin typeface="Segoe UI"/>
                <a:cs typeface="Segoe UI"/>
              </a:rPr>
              <a:t>pipelines</a:t>
            </a:r>
            <a:endParaRPr sz="1600">
              <a:latin typeface="Segoe UI"/>
              <a:cs typeface="Segoe UI"/>
            </a:endParaRPr>
          </a:p>
          <a:p>
            <a:pPr>
              <a:lnSpc>
                <a:spcPct val="100000"/>
              </a:lnSpc>
              <a:spcBef>
                <a:spcPts val="45"/>
              </a:spcBef>
            </a:pPr>
            <a:endParaRPr sz="1700">
              <a:latin typeface="Segoe UI"/>
              <a:cs typeface="Segoe UI"/>
            </a:endParaRPr>
          </a:p>
          <a:p>
            <a:pPr marL="12700">
              <a:lnSpc>
                <a:spcPct val="100000"/>
              </a:lnSpc>
            </a:pPr>
            <a:r>
              <a:rPr sz="1600" spc="-10" dirty="0">
                <a:latin typeface="Segoe UI"/>
                <a:cs typeface="Segoe UI"/>
              </a:rPr>
              <a:t>Monitor</a:t>
            </a:r>
            <a:r>
              <a:rPr sz="1600" spc="15" dirty="0">
                <a:latin typeface="Segoe UI"/>
                <a:cs typeface="Segoe UI"/>
              </a:rPr>
              <a:t> </a:t>
            </a:r>
            <a:r>
              <a:rPr sz="1600" spc="-10" dirty="0">
                <a:latin typeface="Segoe UI"/>
                <a:cs typeface="Segoe UI"/>
              </a:rPr>
              <a:t>pipeline</a:t>
            </a:r>
            <a:r>
              <a:rPr sz="1600" spc="20" dirty="0">
                <a:latin typeface="Segoe UI"/>
                <a:cs typeface="Segoe UI"/>
              </a:rPr>
              <a:t> </a:t>
            </a:r>
            <a:r>
              <a:rPr sz="1600" spc="-10" dirty="0">
                <a:latin typeface="Segoe UI"/>
                <a:cs typeface="Segoe UI"/>
              </a:rPr>
              <a:t>run</a:t>
            </a:r>
            <a:r>
              <a:rPr sz="1600" spc="5" dirty="0">
                <a:latin typeface="Segoe UI"/>
                <a:cs typeface="Segoe UI"/>
              </a:rPr>
              <a:t> </a:t>
            </a:r>
            <a:r>
              <a:rPr sz="1600" spc="-5" dirty="0">
                <a:latin typeface="Segoe UI"/>
                <a:cs typeface="Segoe UI"/>
              </a:rPr>
              <a:t>and</a:t>
            </a:r>
            <a:r>
              <a:rPr sz="1600" spc="-10" dirty="0">
                <a:latin typeface="Segoe UI"/>
                <a:cs typeface="Segoe UI"/>
              </a:rPr>
              <a:t> </a:t>
            </a:r>
            <a:r>
              <a:rPr sz="1600" spc="-5" dirty="0">
                <a:latin typeface="Segoe UI"/>
                <a:cs typeface="Segoe UI"/>
              </a:rPr>
              <a:t>activity</a:t>
            </a:r>
            <a:r>
              <a:rPr sz="1600" dirty="0">
                <a:latin typeface="Segoe UI"/>
                <a:cs typeface="Segoe UI"/>
              </a:rPr>
              <a:t> </a:t>
            </a:r>
            <a:r>
              <a:rPr sz="1600" spc="-5" dirty="0">
                <a:latin typeface="Segoe UI"/>
                <a:cs typeface="Segoe UI"/>
              </a:rPr>
              <a:t>run</a:t>
            </a:r>
            <a:r>
              <a:rPr sz="1600" spc="5" dirty="0">
                <a:latin typeface="Segoe UI"/>
                <a:cs typeface="Segoe UI"/>
              </a:rPr>
              <a:t> </a:t>
            </a:r>
            <a:r>
              <a:rPr sz="1600" spc="-5" dirty="0">
                <a:latin typeface="Segoe UI"/>
                <a:cs typeface="Segoe UI"/>
              </a:rPr>
              <a:t>details</a:t>
            </a:r>
            <a:endParaRPr sz="1600">
              <a:latin typeface="Segoe UI"/>
              <a:cs typeface="Segoe UI"/>
            </a:endParaRPr>
          </a:p>
          <a:p>
            <a:pPr>
              <a:lnSpc>
                <a:spcPct val="100000"/>
              </a:lnSpc>
              <a:spcBef>
                <a:spcPts val="55"/>
              </a:spcBef>
            </a:pPr>
            <a:endParaRPr sz="1700">
              <a:latin typeface="Segoe UI"/>
              <a:cs typeface="Segoe UI"/>
            </a:endParaRPr>
          </a:p>
          <a:p>
            <a:pPr marL="12700">
              <a:lnSpc>
                <a:spcPct val="100000"/>
              </a:lnSpc>
            </a:pPr>
            <a:r>
              <a:rPr sz="1600" spc="-10" dirty="0">
                <a:latin typeface="Segoe UI"/>
                <a:cs typeface="Segoe UI"/>
              </a:rPr>
              <a:t>Find</a:t>
            </a:r>
            <a:r>
              <a:rPr sz="1600" spc="-5" dirty="0">
                <a:latin typeface="Segoe UI"/>
                <a:cs typeface="Segoe UI"/>
              </a:rPr>
              <a:t> the</a:t>
            </a:r>
            <a:r>
              <a:rPr sz="1600" spc="10" dirty="0">
                <a:latin typeface="Segoe UI"/>
                <a:cs typeface="Segoe UI"/>
              </a:rPr>
              <a:t> </a:t>
            </a:r>
            <a:r>
              <a:rPr sz="1600" spc="-10" dirty="0">
                <a:latin typeface="Segoe UI"/>
                <a:cs typeface="Segoe UI"/>
              </a:rPr>
              <a:t>root</a:t>
            </a:r>
            <a:r>
              <a:rPr sz="1600" dirty="0">
                <a:latin typeface="Segoe UI"/>
                <a:cs typeface="Segoe UI"/>
              </a:rPr>
              <a:t> </a:t>
            </a:r>
            <a:r>
              <a:rPr sz="1600" spc="-5" dirty="0">
                <a:latin typeface="Segoe UI"/>
                <a:cs typeface="Segoe UI"/>
              </a:rPr>
              <a:t>cause</a:t>
            </a:r>
            <a:r>
              <a:rPr sz="1600" spc="10" dirty="0">
                <a:latin typeface="Segoe UI"/>
                <a:cs typeface="Segoe UI"/>
              </a:rPr>
              <a:t> </a:t>
            </a:r>
            <a:r>
              <a:rPr sz="1600" spc="-15" dirty="0">
                <a:latin typeface="Segoe UI"/>
                <a:cs typeface="Segoe UI"/>
              </a:rPr>
              <a:t>of</a:t>
            </a:r>
            <a:r>
              <a:rPr sz="1600" spc="-5" dirty="0">
                <a:latin typeface="Segoe UI"/>
                <a:cs typeface="Segoe UI"/>
              </a:rPr>
              <a:t> pipeline</a:t>
            </a:r>
            <a:r>
              <a:rPr sz="1600" spc="10" dirty="0">
                <a:latin typeface="Segoe UI"/>
                <a:cs typeface="Segoe UI"/>
              </a:rPr>
              <a:t> </a:t>
            </a:r>
            <a:r>
              <a:rPr sz="1600" spc="-10" dirty="0">
                <a:latin typeface="Segoe UI"/>
                <a:cs typeface="Segoe UI"/>
              </a:rPr>
              <a:t>failure</a:t>
            </a:r>
            <a:r>
              <a:rPr sz="1600" spc="5" dirty="0">
                <a:latin typeface="Segoe UI"/>
                <a:cs typeface="Segoe UI"/>
              </a:rPr>
              <a:t> </a:t>
            </a:r>
            <a:r>
              <a:rPr sz="1600" spc="-5" dirty="0">
                <a:latin typeface="Segoe UI"/>
                <a:cs typeface="Segoe UI"/>
              </a:rPr>
              <a:t>or</a:t>
            </a:r>
            <a:r>
              <a:rPr sz="1600" spc="15" dirty="0">
                <a:latin typeface="Segoe UI"/>
                <a:cs typeface="Segoe UI"/>
              </a:rPr>
              <a:t> </a:t>
            </a:r>
            <a:r>
              <a:rPr sz="1600" spc="-5" dirty="0">
                <a:latin typeface="Segoe UI"/>
                <a:cs typeface="Segoe UI"/>
              </a:rPr>
              <a:t>activity </a:t>
            </a:r>
            <a:r>
              <a:rPr sz="1600" spc="-10" dirty="0">
                <a:latin typeface="Segoe UI"/>
                <a:cs typeface="Segoe UI"/>
              </a:rPr>
              <a:t>failure</a:t>
            </a:r>
            <a:endParaRPr sz="1600">
              <a:latin typeface="Segoe UI"/>
              <a:cs typeface="Segoe UI"/>
            </a:endParaRPr>
          </a:p>
        </p:txBody>
      </p:sp>
      <p:grpSp>
        <p:nvGrpSpPr>
          <p:cNvPr id="8" name="object 8"/>
          <p:cNvGrpSpPr/>
          <p:nvPr/>
        </p:nvGrpSpPr>
        <p:grpSpPr>
          <a:xfrm>
            <a:off x="5460491" y="2148839"/>
            <a:ext cx="6489700" cy="2246630"/>
            <a:chOff x="5460491" y="2148839"/>
            <a:chExt cx="6489700" cy="2246630"/>
          </a:xfrm>
        </p:grpSpPr>
        <p:pic>
          <p:nvPicPr>
            <p:cNvPr id="9" name="object 9"/>
            <p:cNvPicPr/>
            <p:nvPr/>
          </p:nvPicPr>
          <p:blipFill>
            <a:blip r:embed="rId2" cstate="print"/>
            <a:stretch>
              <a:fillRect/>
            </a:stretch>
          </p:blipFill>
          <p:spPr>
            <a:xfrm>
              <a:off x="5469635" y="2157983"/>
              <a:ext cx="6470904" cy="2228088"/>
            </a:xfrm>
            <a:prstGeom prst="rect">
              <a:avLst/>
            </a:prstGeom>
          </p:spPr>
        </p:pic>
        <p:sp>
          <p:nvSpPr>
            <p:cNvPr id="10" name="object 10"/>
            <p:cNvSpPr/>
            <p:nvPr/>
          </p:nvSpPr>
          <p:spPr>
            <a:xfrm>
              <a:off x="5465063" y="2153411"/>
              <a:ext cx="6480175" cy="2237740"/>
            </a:xfrm>
            <a:custGeom>
              <a:avLst/>
              <a:gdLst/>
              <a:ahLst/>
              <a:cxnLst/>
              <a:rect l="l" t="t" r="r" b="b"/>
              <a:pathLst>
                <a:path w="6480175" h="2237740">
                  <a:moveTo>
                    <a:pt x="0" y="2237232"/>
                  </a:moveTo>
                  <a:lnTo>
                    <a:pt x="6480047" y="2237232"/>
                  </a:lnTo>
                  <a:lnTo>
                    <a:pt x="6480047" y="0"/>
                  </a:lnTo>
                  <a:lnTo>
                    <a:pt x="0" y="0"/>
                  </a:lnTo>
                  <a:lnTo>
                    <a:pt x="0" y="2237232"/>
                  </a:lnTo>
                  <a:close/>
                </a:path>
              </a:pathLst>
            </a:custGeom>
            <a:ln w="9143">
              <a:solidFill>
                <a:srgbClr val="7E7E7E"/>
              </a:solidFill>
            </a:ln>
          </p:spPr>
          <p:txBody>
            <a:bodyPr wrap="square" lIns="0" tIns="0" rIns="0" bIns="0" rtlCol="0"/>
            <a:lstStyle/>
            <a:p>
              <a:endParaRPr/>
            </a:p>
          </p:txBody>
        </p:sp>
      </p:gr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F410326-FB5F-4427-80FF-32F0142A3F97}"/>
              </a:ext>
            </a:extLst>
          </p:cNvPr>
          <p:cNvSpPr/>
          <p:nvPr/>
        </p:nvSpPr>
        <p:spPr bwMode="auto">
          <a:xfrm>
            <a:off x="9786332" y="5400857"/>
            <a:ext cx="1833589" cy="7815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B7ACDA2B-AD5F-4036-902D-46B290779B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65288" y="3781449"/>
            <a:ext cx="3205210" cy="3205210"/>
          </a:xfrm>
          <a:prstGeom prst="rect">
            <a:avLst/>
          </a:prstGeom>
          <a:effectLst/>
        </p:spPr>
      </p:pic>
      <p:sp>
        <p:nvSpPr>
          <p:cNvPr id="14" name="TextBox 13">
            <a:extLst>
              <a:ext uri="{FF2B5EF4-FFF2-40B4-BE49-F238E27FC236}">
                <a16:creationId xmlns:a16="http://schemas.microsoft.com/office/drawing/2014/main" id="{97C1A5A2-E19D-4E22-9B47-9BF642327AB8}"/>
              </a:ext>
            </a:extLst>
          </p:cNvPr>
          <p:cNvSpPr txBox="1"/>
          <p:nvPr/>
        </p:nvSpPr>
        <p:spPr>
          <a:xfrm>
            <a:off x="6859710" y="5750151"/>
            <a:ext cx="1031532" cy="153888"/>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Azure Services</a:t>
            </a:r>
          </a:p>
        </p:txBody>
      </p:sp>
      <p:cxnSp>
        <p:nvCxnSpPr>
          <p:cNvPr id="28" name="Straight Connector 27">
            <a:extLst>
              <a:ext uri="{FF2B5EF4-FFF2-40B4-BE49-F238E27FC236}">
                <a16:creationId xmlns:a16="http://schemas.microsoft.com/office/drawing/2014/main" id="{5911C991-3330-49F5-8851-1D0407E48B37}"/>
              </a:ext>
            </a:extLst>
          </p:cNvPr>
          <p:cNvCxnSpPr>
            <a:cxnSpLocks/>
          </p:cNvCxnSpPr>
          <p:nvPr/>
        </p:nvCxnSpPr>
        <p:spPr>
          <a:xfrm flipH="1">
            <a:off x="9866378" y="5753494"/>
            <a:ext cx="356330" cy="0"/>
          </a:xfrm>
          <a:prstGeom prst="line">
            <a:avLst/>
          </a:prstGeom>
          <a:ln w="12700">
            <a:solidFill>
              <a:schemeClr val="bg1">
                <a:lumMod val="50000"/>
              </a:schemeClr>
            </a:solidFill>
            <a:prstDash val="dash"/>
            <a:headEnd type="triangle" w="lg" len="sm"/>
            <a:tailEnd type="triangle" w="lg"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95F707D-757B-4D31-A4FC-5032F67A1F80}"/>
              </a:ext>
            </a:extLst>
          </p:cNvPr>
          <p:cNvCxnSpPr>
            <a:cxnSpLocks/>
          </p:cNvCxnSpPr>
          <p:nvPr/>
        </p:nvCxnSpPr>
        <p:spPr>
          <a:xfrm flipH="1">
            <a:off x="9870065" y="5978846"/>
            <a:ext cx="359464" cy="0"/>
          </a:xfrm>
          <a:prstGeom prst="line">
            <a:avLst/>
          </a:prstGeom>
          <a:ln w="12700">
            <a:solidFill>
              <a:schemeClr val="bg1">
                <a:lumMod val="50000"/>
              </a:schemeClr>
            </a:solidFill>
            <a:prstDash val="solid"/>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455D9C-9F5B-4A8C-AF41-880732305553}"/>
              </a:ext>
            </a:extLst>
          </p:cNvPr>
          <p:cNvSpPr txBox="1"/>
          <p:nvPr/>
        </p:nvSpPr>
        <p:spPr>
          <a:xfrm>
            <a:off x="10326755" y="5685589"/>
            <a:ext cx="1138024"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Command and Control</a:t>
            </a:r>
          </a:p>
        </p:txBody>
      </p:sp>
      <p:sp>
        <p:nvSpPr>
          <p:cNvPr id="31" name="TextBox 30">
            <a:extLst>
              <a:ext uri="{FF2B5EF4-FFF2-40B4-BE49-F238E27FC236}">
                <a16:creationId xmlns:a16="http://schemas.microsoft.com/office/drawing/2014/main" id="{D3C6BE7C-B581-4889-940E-EBC4318E4DEE}"/>
              </a:ext>
            </a:extLst>
          </p:cNvPr>
          <p:cNvSpPr txBox="1"/>
          <p:nvPr/>
        </p:nvSpPr>
        <p:spPr>
          <a:xfrm>
            <a:off x="9853121" y="5462051"/>
            <a:ext cx="686228" cy="123111"/>
          </a:xfrm>
          <a:prstGeom prst="rect">
            <a:avLst/>
          </a:prstGeom>
          <a:noFill/>
        </p:spPr>
        <p:txBody>
          <a:bodyPr wrap="square" lIns="0" tIns="0" rIns="0" bIns="0" rtlCol="0">
            <a:spAutoFit/>
          </a:bodyPr>
          <a:lstStyle/>
          <a:p>
            <a:r>
              <a:rPr lang="en-US" sz="800" b="1" spc="150">
                <a:solidFill>
                  <a:schemeClr val="bg1">
                    <a:lumMod val="50000"/>
                  </a:schemeClr>
                </a:solidFill>
                <a:latin typeface="Segoe UI Semibold" panose="020B0502040204020203" pitchFamily="34" charset="0"/>
                <a:cs typeface="Segoe UI Semibold" panose="020B0502040204020203" pitchFamily="34" charset="0"/>
              </a:rPr>
              <a:t>LEGEND</a:t>
            </a:r>
          </a:p>
        </p:txBody>
      </p:sp>
      <p:sp>
        <p:nvSpPr>
          <p:cNvPr id="32" name="TextBox 31">
            <a:extLst>
              <a:ext uri="{FF2B5EF4-FFF2-40B4-BE49-F238E27FC236}">
                <a16:creationId xmlns:a16="http://schemas.microsoft.com/office/drawing/2014/main" id="{B97E044C-4FCF-4E4F-89ED-C6150E40131E}"/>
              </a:ext>
            </a:extLst>
          </p:cNvPr>
          <p:cNvSpPr txBox="1"/>
          <p:nvPr/>
        </p:nvSpPr>
        <p:spPr>
          <a:xfrm>
            <a:off x="10337905" y="5910941"/>
            <a:ext cx="399683"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Data</a:t>
            </a:r>
          </a:p>
        </p:txBody>
      </p:sp>
      <p:sp>
        <p:nvSpPr>
          <p:cNvPr id="33" name="Title 1">
            <a:extLst>
              <a:ext uri="{FF2B5EF4-FFF2-40B4-BE49-F238E27FC236}">
                <a16:creationId xmlns:a16="http://schemas.microsoft.com/office/drawing/2014/main" id="{E98D83FB-BD23-46DD-AF68-3156AD99260B}"/>
              </a:ext>
            </a:extLst>
          </p:cNvPr>
          <p:cNvSpPr txBox="1">
            <a:spLocks/>
          </p:cNvSpPr>
          <p:nvPr/>
        </p:nvSpPr>
        <p:spPr>
          <a:xfrm>
            <a:off x="421468" y="365183"/>
            <a:ext cx="5943780" cy="553920"/>
          </a:xfrm>
          <a:prstGeom prst="rect">
            <a:avLst/>
          </a:prstGeom>
        </p:spPr>
        <p:txBody>
          <a:bodyPr vert="horz" wrap="square" lIns="0" tIns="164569"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r>
              <a:rPr lang="en-US" b="1" dirty="0">
                <a:solidFill>
                  <a:schemeClr val="tx2">
                    <a:lumMod val="60000"/>
                    <a:lumOff val="40000"/>
                  </a:schemeClr>
                </a:solidFill>
                <a:latin typeface="Segoe UI Semibold" panose="020B0702040204020203" pitchFamily="34" charset="0"/>
                <a:cs typeface="Segoe UI Semibold" panose="020B0702040204020203" pitchFamily="34" charset="0"/>
              </a:rPr>
              <a:t>Components of Orchestration</a:t>
            </a:r>
          </a:p>
        </p:txBody>
      </p:sp>
      <p:grpSp>
        <p:nvGrpSpPr>
          <p:cNvPr id="111" name="Group 110">
            <a:extLst>
              <a:ext uri="{FF2B5EF4-FFF2-40B4-BE49-F238E27FC236}">
                <a16:creationId xmlns:a16="http://schemas.microsoft.com/office/drawing/2014/main" id="{8062AFC0-A445-4894-B104-82F06AE4FECC}"/>
              </a:ext>
            </a:extLst>
          </p:cNvPr>
          <p:cNvGrpSpPr/>
          <p:nvPr/>
        </p:nvGrpSpPr>
        <p:grpSpPr>
          <a:xfrm>
            <a:off x="584982" y="1441954"/>
            <a:ext cx="1505644" cy="1586372"/>
            <a:chOff x="584982" y="1441954"/>
            <a:chExt cx="1505644" cy="1586372"/>
          </a:xfrm>
        </p:grpSpPr>
        <p:sp>
          <p:nvSpPr>
            <p:cNvPr id="34" name="Rectangle 33">
              <a:extLst>
                <a:ext uri="{FF2B5EF4-FFF2-40B4-BE49-F238E27FC236}">
                  <a16:creationId xmlns:a16="http://schemas.microsoft.com/office/drawing/2014/main" id="{B0206B75-3599-4343-851B-7BE23FDF5F1D}"/>
                </a:ext>
              </a:extLst>
            </p:cNvPr>
            <p:cNvSpPr/>
            <p:nvPr/>
          </p:nvSpPr>
          <p:spPr bwMode="auto">
            <a:xfrm>
              <a:off x="584982" y="1441954"/>
              <a:ext cx="1237292" cy="1586372"/>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a:solidFill>
                    <a:schemeClr val="tx2"/>
                  </a:solidFill>
                  <a:latin typeface="Segoe UI" panose="020B0502040204020203" pitchFamily="34" charset="0"/>
                  <a:ea typeface="Segoe UI" panose="020B0502040204020203" pitchFamily="34" charset="0"/>
                  <a:cs typeface="Segoe UI" panose="020B0502040204020203" pitchFamily="34" charset="0"/>
                </a:rPr>
                <a:t>Trigger</a:t>
              </a:r>
            </a:p>
          </p:txBody>
        </p:sp>
        <p:sp>
          <p:nvSpPr>
            <p:cNvPr id="35" name="TextBox 34">
              <a:extLst>
                <a:ext uri="{FF2B5EF4-FFF2-40B4-BE49-F238E27FC236}">
                  <a16:creationId xmlns:a16="http://schemas.microsoft.com/office/drawing/2014/main" id="{5508C92B-AF5E-4FA2-8AA3-84F64AEDA6AD}"/>
                </a:ext>
              </a:extLst>
            </p:cNvPr>
            <p:cNvSpPr txBox="1"/>
            <p:nvPr/>
          </p:nvSpPr>
          <p:spPr>
            <a:xfrm>
              <a:off x="711722" y="1965577"/>
              <a:ext cx="1187128" cy="923330"/>
            </a:xfrm>
            <a:prstGeom prst="rect">
              <a:avLst/>
            </a:prstGeom>
            <a:noFill/>
          </p:spPr>
          <p:txBody>
            <a:bodyPr wrap="square" lIns="0" tIns="0" rIns="0" bIns="0" rtlCol="0">
              <a:spAutoFit/>
            </a:bodyPr>
            <a:lstStyle/>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 demand</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Schedule</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 Window</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Event</a:t>
              </a:r>
            </a:p>
            <a:p>
              <a:pPr algn="l"/>
              <a:endPar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p:txBody>
        </p:sp>
        <p:cxnSp>
          <p:nvCxnSpPr>
            <p:cNvPr id="37" name="Straight Connector 36">
              <a:extLst>
                <a:ext uri="{FF2B5EF4-FFF2-40B4-BE49-F238E27FC236}">
                  <a16:creationId xmlns:a16="http://schemas.microsoft.com/office/drawing/2014/main" id="{1E9BD7B6-65AC-45FB-B9EC-EDA5907C87C3}"/>
                </a:ext>
              </a:extLst>
            </p:cNvPr>
            <p:cNvCxnSpPr>
              <a:cxnSpLocks/>
            </p:cNvCxnSpPr>
            <p:nvPr/>
          </p:nvCxnSpPr>
          <p:spPr>
            <a:xfrm flipV="1">
              <a:off x="1792356" y="2425088"/>
              <a:ext cx="298270" cy="7493"/>
            </a:xfrm>
            <a:prstGeom prst="line">
              <a:avLst/>
            </a:prstGeom>
            <a:ln w="12700">
              <a:solidFill>
                <a:schemeClr val="tx1"/>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BC01FD-4A8B-4F70-A37B-86907F34C33C}"/>
              </a:ext>
            </a:extLst>
          </p:cNvPr>
          <p:cNvGrpSpPr/>
          <p:nvPr/>
        </p:nvGrpSpPr>
        <p:grpSpPr>
          <a:xfrm>
            <a:off x="2308120" y="1441953"/>
            <a:ext cx="5679466" cy="1677749"/>
            <a:chOff x="2308120" y="1441953"/>
            <a:chExt cx="5679466" cy="1677749"/>
          </a:xfrm>
        </p:grpSpPr>
        <p:cxnSp>
          <p:nvCxnSpPr>
            <p:cNvPr id="10" name="Straight Connector 9">
              <a:extLst>
                <a:ext uri="{FF2B5EF4-FFF2-40B4-BE49-F238E27FC236}">
                  <a16:creationId xmlns:a16="http://schemas.microsoft.com/office/drawing/2014/main" id="{C1F0E04F-16E1-4600-A90E-3F5593307842}"/>
                </a:ext>
              </a:extLst>
            </p:cNvPr>
            <p:cNvCxnSpPr>
              <a:cxnSpLocks/>
            </p:cNvCxnSpPr>
            <p:nvPr/>
          </p:nvCxnSpPr>
          <p:spPr>
            <a:xfrm rot="5400000" flipV="1">
              <a:off x="2533569" y="2207132"/>
              <a:ext cx="0" cy="450898"/>
            </a:xfrm>
            <a:prstGeom prst="line">
              <a:avLst/>
            </a:prstGeom>
            <a:ln w="12700">
              <a:solidFill>
                <a:schemeClr val="tx1"/>
              </a:solidFill>
              <a:prstDash val="solid"/>
              <a:headEnd type="oval" w="lg" len="lg"/>
              <a:tailEnd type="none" w="lg"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78671885-B45D-460A-B662-BE5F4654C964}"/>
                </a:ext>
              </a:extLst>
            </p:cNvPr>
            <p:cNvSpPr/>
            <p:nvPr/>
          </p:nvSpPr>
          <p:spPr bwMode="auto">
            <a:xfrm>
              <a:off x="2546996" y="1441953"/>
              <a:ext cx="5440590" cy="1677749"/>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Pipeline</a:t>
              </a:r>
            </a:p>
          </p:txBody>
        </p:sp>
        <p:cxnSp>
          <p:nvCxnSpPr>
            <p:cNvPr id="38" name="Straight Connector 37">
              <a:extLst>
                <a:ext uri="{FF2B5EF4-FFF2-40B4-BE49-F238E27FC236}">
                  <a16:creationId xmlns:a16="http://schemas.microsoft.com/office/drawing/2014/main" id="{13C35DF8-1056-484C-86E0-2BBCAE4A34FE}"/>
                </a:ext>
              </a:extLst>
            </p:cNvPr>
            <p:cNvCxnSpPr>
              <a:cxnSpLocks/>
            </p:cNvCxnSpPr>
            <p:nvPr/>
          </p:nvCxnSpPr>
          <p:spPr>
            <a:xfrm rot="5400000" flipV="1">
              <a:off x="3560251" y="2207132"/>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0E0BE442-D68B-4FC5-86BB-FC3C529AA930}"/>
                </a:ext>
              </a:extLst>
            </p:cNvPr>
            <p:cNvSpPr/>
            <p:nvPr/>
          </p:nvSpPr>
          <p:spPr bwMode="auto">
            <a:xfrm>
              <a:off x="2689329"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0" name="Rectangle 39">
              <a:extLst>
                <a:ext uri="{FF2B5EF4-FFF2-40B4-BE49-F238E27FC236}">
                  <a16:creationId xmlns:a16="http://schemas.microsoft.com/office/drawing/2014/main" id="{60607F78-CA64-4394-963B-4CA7504ACFE2}"/>
                </a:ext>
              </a:extLst>
            </p:cNvPr>
            <p:cNvSpPr/>
            <p:nvPr/>
          </p:nvSpPr>
          <p:spPr bwMode="auto">
            <a:xfrm>
              <a:off x="5432678" y="1616103"/>
              <a:ext cx="2371663" cy="848670"/>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foreach (…)</a:t>
              </a: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41" name="Rectangle 40">
              <a:extLst>
                <a:ext uri="{FF2B5EF4-FFF2-40B4-BE49-F238E27FC236}">
                  <a16:creationId xmlns:a16="http://schemas.microsoft.com/office/drawing/2014/main" id="{1F1AED7B-2E75-4331-AEB2-B32AD57C4E4C}"/>
                </a:ext>
              </a:extLst>
            </p:cNvPr>
            <p:cNvSpPr/>
            <p:nvPr/>
          </p:nvSpPr>
          <p:spPr bwMode="auto">
            <a:xfrm>
              <a:off x="3890568"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2" name="Straight Connector 41">
              <a:extLst>
                <a:ext uri="{FF2B5EF4-FFF2-40B4-BE49-F238E27FC236}">
                  <a16:creationId xmlns:a16="http://schemas.microsoft.com/office/drawing/2014/main" id="{5E34397D-BE4D-4055-93A3-EB506BAEB0E2}"/>
                </a:ext>
              </a:extLst>
            </p:cNvPr>
            <p:cNvCxnSpPr>
              <a:cxnSpLocks/>
            </p:cNvCxnSpPr>
            <p:nvPr/>
          </p:nvCxnSpPr>
          <p:spPr>
            <a:xfrm rot="5400000" flipV="1">
              <a:off x="6445933" y="1906566"/>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2F0D157-C377-422D-B612-BC79414D69E9}"/>
                </a:ext>
              </a:extLst>
            </p:cNvPr>
            <p:cNvSpPr/>
            <p:nvPr/>
          </p:nvSpPr>
          <p:spPr bwMode="auto">
            <a:xfrm>
              <a:off x="5575012"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4" name="Rectangle 43">
              <a:extLst>
                <a:ext uri="{FF2B5EF4-FFF2-40B4-BE49-F238E27FC236}">
                  <a16:creationId xmlns:a16="http://schemas.microsoft.com/office/drawing/2014/main" id="{4DC64C58-E5DF-4F8F-9E12-8AE6E7C1141C}"/>
                </a:ext>
              </a:extLst>
            </p:cNvPr>
            <p:cNvSpPr/>
            <p:nvPr/>
          </p:nvSpPr>
          <p:spPr bwMode="auto">
            <a:xfrm>
              <a:off x="6776251"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5" name="Straight Connector 44">
              <a:extLst>
                <a:ext uri="{FF2B5EF4-FFF2-40B4-BE49-F238E27FC236}">
                  <a16:creationId xmlns:a16="http://schemas.microsoft.com/office/drawing/2014/main" id="{4CFCD8DD-49E0-478C-8EF1-586560CD7C43}"/>
                </a:ext>
              </a:extLst>
            </p:cNvPr>
            <p:cNvCxnSpPr>
              <a:cxnSpLocks/>
            </p:cNvCxnSpPr>
            <p:nvPr/>
          </p:nvCxnSpPr>
          <p:spPr>
            <a:xfrm flipV="1">
              <a:off x="4772839" y="2188738"/>
              <a:ext cx="544865" cy="2363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789C3BC-ECD2-4C0E-B6E4-10F465501A0C}"/>
                </a:ext>
              </a:extLst>
            </p:cNvPr>
            <p:cNvSpPr/>
            <p:nvPr/>
          </p:nvSpPr>
          <p:spPr bwMode="auto">
            <a:xfrm>
              <a:off x="5575012" y="2614081"/>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7" name="Straight Connector 46">
              <a:extLst>
                <a:ext uri="{FF2B5EF4-FFF2-40B4-BE49-F238E27FC236}">
                  <a16:creationId xmlns:a16="http://schemas.microsoft.com/office/drawing/2014/main" id="{DF0EEFD3-7735-4E80-8597-B7AFC6CC2511}"/>
                </a:ext>
              </a:extLst>
            </p:cNvPr>
            <p:cNvCxnSpPr>
              <a:cxnSpLocks/>
            </p:cNvCxnSpPr>
            <p:nvPr/>
          </p:nvCxnSpPr>
          <p:spPr>
            <a:xfrm>
              <a:off x="4772838" y="2435140"/>
              <a:ext cx="724722" cy="353120"/>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D621E37C-1CD3-4D8A-B752-78988041D4FF}"/>
              </a:ext>
            </a:extLst>
          </p:cNvPr>
          <p:cNvGrpSpPr/>
          <p:nvPr/>
        </p:nvGrpSpPr>
        <p:grpSpPr>
          <a:xfrm>
            <a:off x="2850671" y="2715560"/>
            <a:ext cx="3819871" cy="3553076"/>
            <a:chOff x="2850671" y="2715560"/>
            <a:chExt cx="3819871" cy="3553076"/>
          </a:xfrm>
        </p:grpSpPr>
        <p:cxnSp>
          <p:nvCxnSpPr>
            <p:cNvPr id="15" name="Straight Connector 14">
              <a:extLst>
                <a:ext uri="{FF2B5EF4-FFF2-40B4-BE49-F238E27FC236}">
                  <a16:creationId xmlns:a16="http://schemas.microsoft.com/office/drawing/2014/main" id="{BC448D9C-AD7A-4BEB-BD2F-0A0D1D2E676F}"/>
                </a:ext>
              </a:extLst>
            </p:cNvPr>
            <p:cNvCxnSpPr>
              <a:cxnSpLocks/>
            </p:cNvCxnSpPr>
            <p:nvPr/>
          </p:nvCxnSpPr>
          <p:spPr>
            <a:xfrm flipH="1" flipV="1">
              <a:off x="4618807" y="4909072"/>
              <a:ext cx="2051735" cy="841079"/>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376A586-F556-4ACC-8AB2-08FAC9B26F76}"/>
                </a:ext>
              </a:extLst>
            </p:cNvPr>
            <p:cNvSpPr/>
            <p:nvPr/>
          </p:nvSpPr>
          <p:spPr bwMode="auto">
            <a:xfrm>
              <a:off x="3003190"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Self-hosted</a:t>
              </a:r>
            </a:p>
            <a:p>
              <a:pPr defTabSz="932293" fontAlgn="base">
                <a:spcBef>
                  <a:spcPct val="0"/>
                </a:spcBef>
                <a:spcAft>
                  <a:spcPct val="0"/>
                </a:spcAft>
              </a:pPr>
              <a:r>
                <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pic>
          <p:nvPicPr>
            <p:cNvPr id="49" name="Graphic 48">
              <a:extLst>
                <a:ext uri="{FF2B5EF4-FFF2-40B4-BE49-F238E27FC236}">
                  <a16:creationId xmlns:a16="http://schemas.microsoft.com/office/drawing/2014/main" id="{9DBD294B-A5B9-4720-851B-A2D0A49DA4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03189" y="5576124"/>
              <a:ext cx="457135" cy="457135"/>
            </a:xfrm>
            <a:prstGeom prst="rect">
              <a:avLst/>
            </a:prstGeom>
          </p:spPr>
        </p:pic>
        <p:sp>
          <p:nvSpPr>
            <p:cNvPr id="50" name="TextBox 49">
              <a:extLst>
                <a:ext uri="{FF2B5EF4-FFF2-40B4-BE49-F238E27FC236}">
                  <a16:creationId xmlns:a16="http://schemas.microsoft.com/office/drawing/2014/main" id="{98451025-D870-41D3-8F5D-A2BAA58F97F3}"/>
                </a:ext>
              </a:extLst>
            </p:cNvPr>
            <p:cNvSpPr txBox="1"/>
            <p:nvPr/>
          </p:nvSpPr>
          <p:spPr>
            <a:xfrm>
              <a:off x="3564792" y="5750150"/>
              <a:ext cx="1031532" cy="307777"/>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a:t>
              </a:r>
              <a:r>
                <a:rPr lang="en-US" sz="1000" b="1" err="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prem</a:t>
              </a:r>
              <a:endPar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Apps &amp; Data</a:t>
              </a:r>
            </a:p>
          </p:txBody>
        </p:sp>
        <p:sp>
          <p:nvSpPr>
            <p:cNvPr id="51" name="Rectangle 50">
              <a:extLst>
                <a:ext uri="{FF2B5EF4-FFF2-40B4-BE49-F238E27FC236}">
                  <a16:creationId xmlns:a16="http://schemas.microsoft.com/office/drawing/2014/main" id="{D9A3C26E-AAB8-4811-A939-AA49212675B2}"/>
                </a:ext>
              </a:extLst>
            </p:cNvPr>
            <p:cNvSpPr/>
            <p:nvPr/>
          </p:nvSpPr>
          <p:spPr bwMode="auto">
            <a:xfrm>
              <a:off x="2850672" y="4259646"/>
              <a:ext cx="1885682" cy="200899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3BBB8ED3-3CEB-40F1-8C00-1D7FCE353DCA}"/>
                </a:ext>
              </a:extLst>
            </p:cNvPr>
            <p:cNvSpPr/>
            <p:nvPr/>
          </p:nvSpPr>
          <p:spPr bwMode="auto">
            <a:xfrm>
              <a:off x="2850671" y="4253693"/>
              <a:ext cx="1885682" cy="15169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305847A-3669-4B5A-8B2E-7890D139532F}"/>
                </a:ext>
              </a:extLst>
            </p:cNvPr>
            <p:cNvCxnSpPr>
              <a:cxnSpLocks/>
            </p:cNvCxnSpPr>
            <p:nvPr/>
          </p:nvCxnSpPr>
          <p:spPr>
            <a:xfrm>
              <a:off x="3415360" y="2715560"/>
              <a:ext cx="0"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6FAF8EC-605E-4923-95EE-0D21EFF246A6}"/>
                </a:ext>
              </a:extLst>
            </p:cNvPr>
            <p:cNvCxnSpPr>
              <a:cxnSpLocks/>
            </p:cNvCxnSpPr>
            <p:nvPr/>
          </p:nvCxnSpPr>
          <p:spPr>
            <a:xfrm flipH="1">
              <a:off x="3638477" y="2715560"/>
              <a:ext cx="873788"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4B3549B3-0E20-4778-88CA-DE16E2627975}"/>
              </a:ext>
            </a:extLst>
          </p:cNvPr>
          <p:cNvGrpSpPr/>
          <p:nvPr/>
        </p:nvGrpSpPr>
        <p:grpSpPr>
          <a:xfrm>
            <a:off x="6365247" y="2621258"/>
            <a:ext cx="1763316" cy="2569813"/>
            <a:chOff x="6365247" y="2621258"/>
            <a:chExt cx="1763316" cy="2569813"/>
          </a:xfrm>
        </p:grpSpPr>
        <p:sp>
          <p:nvSpPr>
            <p:cNvPr id="13" name="Rectangle 12">
              <a:extLst>
                <a:ext uri="{FF2B5EF4-FFF2-40B4-BE49-F238E27FC236}">
                  <a16:creationId xmlns:a16="http://schemas.microsoft.com/office/drawing/2014/main" id="{8D64510E-D8C5-4B30-A6A6-45A9F932AC32}"/>
                </a:ext>
              </a:extLst>
            </p:cNvPr>
            <p:cNvSpPr/>
            <p:nvPr/>
          </p:nvSpPr>
          <p:spPr bwMode="auto">
            <a:xfrm>
              <a:off x="6547915"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Azure</a:t>
              </a:r>
            </a:p>
            <a:p>
              <a:pPr defTabSz="932293" fontAlgn="base">
                <a:spcBef>
                  <a:spcPct val="0"/>
                </a:spcBef>
                <a:spcAft>
                  <a:spcPct val="0"/>
                </a:spcAft>
              </a:pPr>
              <a:r>
                <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cxnSp>
          <p:nvCxnSpPr>
            <p:cNvPr id="58" name="Straight Connector 57">
              <a:extLst>
                <a:ext uri="{FF2B5EF4-FFF2-40B4-BE49-F238E27FC236}">
                  <a16:creationId xmlns:a16="http://schemas.microsoft.com/office/drawing/2014/main" id="{2B124B06-461E-4B67-95CB-87EBB61939E0}"/>
                </a:ext>
              </a:extLst>
            </p:cNvPr>
            <p:cNvCxnSpPr>
              <a:cxnSpLocks/>
            </p:cNvCxnSpPr>
            <p:nvPr/>
          </p:nvCxnSpPr>
          <p:spPr>
            <a:xfrm>
              <a:off x="6998188" y="2621258"/>
              <a:ext cx="21787" cy="1958075"/>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9E53638-3BB9-4B81-B547-790069E2B2E5}"/>
                </a:ext>
              </a:extLst>
            </p:cNvPr>
            <p:cNvCxnSpPr>
              <a:cxnSpLocks/>
            </p:cNvCxnSpPr>
            <p:nvPr/>
          </p:nvCxnSpPr>
          <p:spPr>
            <a:xfrm>
              <a:off x="6365247" y="3028326"/>
              <a:ext cx="395710" cy="1551006"/>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65AFA2B0-B103-4F4C-ADC7-36DEB20209CB}"/>
              </a:ext>
            </a:extLst>
          </p:cNvPr>
          <p:cNvGrpSpPr/>
          <p:nvPr/>
        </p:nvGrpSpPr>
        <p:grpSpPr>
          <a:xfrm>
            <a:off x="584982" y="5183518"/>
            <a:ext cx="7706276" cy="998920"/>
            <a:chOff x="584982" y="5183518"/>
            <a:chExt cx="7706276" cy="998920"/>
          </a:xfrm>
        </p:grpSpPr>
        <p:cxnSp>
          <p:nvCxnSpPr>
            <p:cNvPr id="54" name="Straight Connector 53">
              <a:extLst>
                <a:ext uri="{FF2B5EF4-FFF2-40B4-BE49-F238E27FC236}">
                  <a16:creationId xmlns:a16="http://schemas.microsoft.com/office/drawing/2014/main" id="{A58D8DA3-F988-4330-8F92-B5D441E3219F}"/>
                </a:ext>
              </a:extLst>
            </p:cNvPr>
            <p:cNvCxnSpPr>
              <a:cxnSpLocks/>
            </p:cNvCxnSpPr>
            <p:nvPr/>
          </p:nvCxnSpPr>
          <p:spPr>
            <a:xfrm flipV="1">
              <a:off x="1744272" y="5183518"/>
              <a:ext cx="0" cy="450898"/>
            </a:xfrm>
            <a:prstGeom prst="line">
              <a:avLst/>
            </a:prstGeom>
            <a:ln w="12700">
              <a:solidFill>
                <a:schemeClr val="tx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C147367-C5AD-420C-8C23-9E47F63F3EED}"/>
                </a:ext>
              </a:extLst>
            </p:cNvPr>
            <p:cNvCxnSpPr>
              <a:cxnSpLocks/>
            </p:cNvCxnSpPr>
            <p:nvPr/>
          </p:nvCxnSpPr>
          <p:spPr>
            <a:xfrm flipV="1">
              <a:off x="1975809" y="5183518"/>
              <a:ext cx="0" cy="450898"/>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33401857-309F-4461-A2FF-EAB5B711B942}"/>
                </a:ext>
              </a:extLst>
            </p:cNvPr>
            <p:cNvSpPr/>
            <p:nvPr/>
          </p:nvSpPr>
          <p:spPr bwMode="auto">
            <a:xfrm>
              <a:off x="584982" y="5400857"/>
              <a:ext cx="7706276" cy="781581"/>
            </a:xfrm>
            <a:prstGeom prst="rect">
              <a:avLst/>
            </a:prstGeom>
            <a:noFill/>
            <a:ln>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Linked</a:t>
              </a:r>
            </a:p>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Service</a:t>
              </a:r>
            </a:p>
          </p:txBody>
        </p:sp>
      </p:grpSp>
      <p:grpSp>
        <p:nvGrpSpPr>
          <p:cNvPr id="110" name="Group 109">
            <a:extLst>
              <a:ext uri="{FF2B5EF4-FFF2-40B4-BE49-F238E27FC236}">
                <a16:creationId xmlns:a16="http://schemas.microsoft.com/office/drawing/2014/main" id="{C914FFA5-AF48-40E9-A800-64BD9E3F390D}"/>
              </a:ext>
            </a:extLst>
          </p:cNvPr>
          <p:cNvGrpSpPr/>
          <p:nvPr/>
        </p:nvGrpSpPr>
        <p:grpSpPr>
          <a:xfrm>
            <a:off x="7933453" y="669914"/>
            <a:ext cx="4164812" cy="2455119"/>
            <a:chOff x="7933453" y="669914"/>
            <a:chExt cx="4164812" cy="2455119"/>
          </a:xfrm>
        </p:grpSpPr>
        <p:cxnSp>
          <p:nvCxnSpPr>
            <p:cNvPr id="5" name="Straight Connector 4">
              <a:extLst>
                <a:ext uri="{FF2B5EF4-FFF2-40B4-BE49-F238E27FC236}">
                  <a16:creationId xmlns:a16="http://schemas.microsoft.com/office/drawing/2014/main" id="{04E42ED1-2D64-4EC6-9EDA-EE4EABFFE30F}"/>
                </a:ext>
              </a:extLst>
            </p:cNvPr>
            <p:cNvCxnSpPr>
              <a:cxnSpLocks/>
              <a:stCxn id="17" idx="3"/>
            </p:cNvCxnSpPr>
            <p:nvPr/>
          </p:nvCxnSpPr>
          <p:spPr>
            <a:xfrm flipV="1">
              <a:off x="10108185" y="893537"/>
              <a:ext cx="572410" cy="80354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EE6EC34-BD37-4B80-A6B4-8E2F586465D8}"/>
                </a:ext>
              </a:extLst>
            </p:cNvPr>
            <p:cNvCxnSpPr>
              <a:cxnSpLocks/>
              <a:stCxn id="17" idx="3"/>
            </p:cNvCxnSpPr>
            <p:nvPr/>
          </p:nvCxnSpPr>
          <p:spPr>
            <a:xfrm>
              <a:off x="10108185" y="1697085"/>
              <a:ext cx="579433" cy="5988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84584A8-0BE8-4825-8E02-11CD10C5CDEF}"/>
                </a:ext>
              </a:extLst>
            </p:cNvPr>
            <p:cNvCxnSpPr>
              <a:cxnSpLocks/>
              <a:stCxn id="17" idx="3"/>
            </p:cNvCxnSpPr>
            <p:nvPr/>
          </p:nvCxnSpPr>
          <p:spPr>
            <a:xfrm flipV="1">
              <a:off x="10108185" y="1619488"/>
              <a:ext cx="572410" cy="7759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FE5CF17-B2C2-414A-AFA3-E9DC5B406C17}"/>
                </a:ext>
              </a:extLst>
            </p:cNvPr>
            <p:cNvCxnSpPr>
              <a:cxnSpLocks/>
              <a:endCxn id="17" idx="1"/>
            </p:cNvCxnSpPr>
            <p:nvPr/>
          </p:nvCxnSpPr>
          <p:spPr>
            <a:xfrm flipV="1">
              <a:off x="7933453" y="1697085"/>
              <a:ext cx="602016" cy="61233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DC19C46-FC98-42BD-8D5D-BA42D0AFD789}"/>
                </a:ext>
              </a:extLst>
            </p:cNvPr>
            <p:cNvCxnSpPr>
              <a:cxnSpLocks/>
              <a:endCxn id="62" idx="1"/>
            </p:cNvCxnSpPr>
            <p:nvPr/>
          </p:nvCxnSpPr>
          <p:spPr>
            <a:xfrm>
              <a:off x="7965821" y="2299198"/>
              <a:ext cx="569650" cy="568311"/>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01394C5C-3398-48D5-B25A-6B4D5E978FA3}"/>
                </a:ext>
              </a:extLst>
            </p:cNvPr>
            <p:cNvGrpSpPr/>
            <p:nvPr/>
          </p:nvGrpSpPr>
          <p:grpSpPr>
            <a:xfrm>
              <a:off x="8535470" y="1439563"/>
              <a:ext cx="1572715" cy="515045"/>
              <a:chOff x="8223680" y="4069863"/>
              <a:chExt cx="1752274" cy="515118"/>
            </a:xfrm>
          </p:grpSpPr>
          <p:sp>
            <p:nvSpPr>
              <p:cNvPr id="17" name="Rectangle 16">
                <a:extLst>
                  <a:ext uri="{FF2B5EF4-FFF2-40B4-BE49-F238E27FC236}">
                    <a16:creationId xmlns:a16="http://schemas.microsoft.com/office/drawing/2014/main" id="{25832C13-10FF-4BC9-9C44-48DEE80E4BB7}"/>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18" name="Group 17">
                <a:extLst>
                  <a:ext uri="{FF2B5EF4-FFF2-40B4-BE49-F238E27FC236}">
                    <a16:creationId xmlns:a16="http://schemas.microsoft.com/office/drawing/2014/main" id="{70D4E749-1CB1-4C18-A43B-61EA1A7646EB}"/>
                  </a:ext>
                </a:extLst>
              </p:cNvPr>
              <p:cNvGrpSpPr/>
              <p:nvPr/>
            </p:nvGrpSpPr>
            <p:grpSpPr>
              <a:xfrm>
                <a:off x="8395993" y="4176016"/>
                <a:ext cx="1400625" cy="302811"/>
                <a:chOff x="5827333" y="4633691"/>
                <a:chExt cx="6400800" cy="1383834"/>
              </a:xfrm>
            </p:grpSpPr>
            <p:sp>
              <p:nvSpPr>
                <p:cNvPr id="19" name="Rectangle 18">
                  <a:extLst>
                    <a:ext uri="{FF2B5EF4-FFF2-40B4-BE49-F238E27FC236}">
                      <a16:creationId xmlns:a16="http://schemas.microsoft.com/office/drawing/2014/main" id="{C1114A99-D1B6-4771-A3E9-D9D9173FCB3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DEB0B76E-E639-426E-B45D-2DEF354033D7}"/>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458EBC3-33B5-45D0-B657-E65D46A818F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23EDDDD8-71C5-4FDD-8B04-589BCE8D1D96}"/>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F8B59657-C7FA-4185-9379-3B4FB85271C9}"/>
                    </a:ext>
                  </a:extLst>
                </p:cNvPr>
                <p:cNvCxnSpPr>
                  <a:cxnSpLocks/>
                  <a:stCxn id="21"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48DCB23-DDF8-408A-B638-803DDFB423F1}"/>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2EAE9ED-7CFC-4C53-804C-DD3BFD2325A7}"/>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4A3270A1-5348-4536-A014-6642B05E41FF}"/>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6751339-6B31-48C3-94C2-00511B1DA0D1}"/>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61" name="Group 60">
              <a:extLst>
                <a:ext uri="{FF2B5EF4-FFF2-40B4-BE49-F238E27FC236}">
                  <a16:creationId xmlns:a16="http://schemas.microsoft.com/office/drawing/2014/main" id="{087AAC19-72C3-415B-8FE5-C302CD944175}"/>
                </a:ext>
              </a:extLst>
            </p:cNvPr>
            <p:cNvGrpSpPr/>
            <p:nvPr/>
          </p:nvGrpSpPr>
          <p:grpSpPr>
            <a:xfrm>
              <a:off x="8535470" y="2609988"/>
              <a:ext cx="1572715" cy="515045"/>
              <a:chOff x="8223680" y="4069863"/>
              <a:chExt cx="1752274" cy="515118"/>
            </a:xfrm>
          </p:grpSpPr>
          <p:sp>
            <p:nvSpPr>
              <p:cNvPr id="62" name="Rectangle 61">
                <a:extLst>
                  <a:ext uri="{FF2B5EF4-FFF2-40B4-BE49-F238E27FC236}">
                    <a16:creationId xmlns:a16="http://schemas.microsoft.com/office/drawing/2014/main" id="{B0819EC7-1A70-4501-9DAB-29FF3C71073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63" name="Group 62">
                <a:extLst>
                  <a:ext uri="{FF2B5EF4-FFF2-40B4-BE49-F238E27FC236}">
                    <a16:creationId xmlns:a16="http://schemas.microsoft.com/office/drawing/2014/main" id="{F153BEE4-6180-4954-96A6-C0F66749D371}"/>
                  </a:ext>
                </a:extLst>
              </p:cNvPr>
              <p:cNvGrpSpPr/>
              <p:nvPr/>
            </p:nvGrpSpPr>
            <p:grpSpPr>
              <a:xfrm>
                <a:off x="8395993" y="4176016"/>
                <a:ext cx="1400625" cy="302811"/>
                <a:chOff x="5827333" y="4633691"/>
                <a:chExt cx="6400800" cy="1383834"/>
              </a:xfrm>
            </p:grpSpPr>
            <p:sp>
              <p:nvSpPr>
                <p:cNvPr id="64" name="Rectangle 63">
                  <a:extLst>
                    <a:ext uri="{FF2B5EF4-FFF2-40B4-BE49-F238E27FC236}">
                      <a16:creationId xmlns:a16="http://schemas.microsoft.com/office/drawing/2014/main" id="{61D65F28-8D0F-4E6F-A066-EBF5AEB2515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971DC88C-64C4-4EE1-B0BD-45C75FD4F713}"/>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ED68C923-A483-45F9-8DD5-60315A73AD9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5DB0BE69-436B-4F8D-B3BD-FC83A1A806D4}"/>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8" name="Straight Arrow Connector 67">
                  <a:extLst>
                    <a:ext uri="{FF2B5EF4-FFF2-40B4-BE49-F238E27FC236}">
                      <a16:creationId xmlns:a16="http://schemas.microsoft.com/office/drawing/2014/main" id="{A692F08F-7898-4AF3-A539-7D9C4C6D3346}"/>
                    </a:ext>
                  </a:extLst>
                </p:cNvPr>
                <p:cNvCxnSpPr>
                  <a:cxnSpLocks/>
                  <a:stCxn id="66"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3691F8E-63B3-4678-A43C-A776A6EEC794}"/>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EE64D92A-4B08-42DA-AFC2-F5C52D1D58B0}"/>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1" name="Straight Arrow Connector 70">
                  <a:extLst>
                    <a:ext uri="{FF2B5EF4-FFF2-40B4-BE49-F238E27FC236}">
                      <a16:creationId xmlns:a16="http://schemas.microsoft.com/office/drawing/2014/main" id="{5FF38013-F51C-4EB6-B6B3-CCDAA84E7EF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030BF1D-C031-4FBA-B99D-6F445C7B84E5}"/>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3" name="Group 72">
              <a:extLst>
                <a:ext uri="{FF2B5EF4-FFF2-40B4-BE49-F238E27FC236}">
                  <a16:creationId xmlns:a16="http://schemas.microsoft.com/office/drawing/2014/main" id="{8B9DDE7C-2941-4287-8685-1F99709755A0}"/>
                </a:ext>
              </a:extLst>
            </p:cNvPr>
            <p:cNvGrpSpPr/>
            <p:nvPr/>
          </p:nvGrpSpPr>
          <p:grpSpPr>
            <a:xfrm>
              <a:off x="10673632" y="1374353"/>
              <a:ext cx="1424633" cy="452642"/>
              <a:chOff x="8223680" y="4069863"/>
              <a:chExt cx="1752274" cy="515118"/>
            </a:xfrm>
          </p:grpSpPr>
          <p:sp>
            <p:nvSpPr>
              <p:cNvPr id="74" name="Rectangle 73">
                <a:extLst>
                  <a:ext uri="{FF2B5EF4-FFF2-40B4-BE49-F238E27FC236}">
                    <a16:creationId xmlns:a16="http://schemas.microsoft.com/office/drawing/2014/main" id="{28FACD1F-47F9-42F2-8F8F-5DD820DAC5C1}"/>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75" name="Group 74">
                <a:extLst>
                  <a:ext uri="{FF2B5EF4-FFF2-40B4-BE49-F238E27FC236}">
                    <a16:creationId xmlns:a16="http://schemas.microsoft.com/office/drawing/2014/main" id="{6E7DC39C-4553-4423-B6EC-B53126F6DCAC}"/>
                  </a:ext>
                </a:extLst>
              </p:cNvPr>
              <p:cNvGrpSpPr/>
              <p:nvPr/>
            </p:nvGrpSpPr>
            <p:grpSpPr>
              <a:xfrm>
                <a:off x="8395993" y="4176016"/>
                <a:ext cx="1400625" cy="302811"/>
                <a:chOff x="5827333" y="4633691"/>
                <a:chExt cx="6400800" cy="1383834"/>
              </a:xfrm>
            </p:grpSpPr>
            <p:sp>
              <p:nvSpPr>
                <p:cNvPr id="76" name="Rectangle 75">
                  <a:extLst>
                    <a:ext uri="{FF2B5EF4-FFF2-40B4-BE49-F238E27FC236}">
                      <a16:creationId xmlns:a16="http://schemas.microsoft.com/office/drawing/2014/main" id="{466A8D94-54DE-4860-A557-8ED57E912BEA}"/>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4002ECE8-FDE4-471C-82D4-3F4B8B1FCF71}"/>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558EF83F-583F-41AF-9C34-DDD9876A86B2}"/>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extLst>
                    <a:ext uri="{FF2B5EF4-FFF2-40B4-BE49-F238E27FC236}">
                      <a16:creationId xmlns:a16="http://schemas.microsoft.com/office/drawing/2014/main" id="{AE6E0D7E-3A25-4791-A412-20D1AE30222A}"/>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26EDDA6F-BF12-4C1F-AF45-F997C1D9F04E}"/>
                    </a:ext>
                  </a:extLst>
                </p:cNvPr>
                <p:cNvCxnSpPr>
                  <a:cxnSpLocks/>
                  <a:stCxn id="78"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2B5EFF3-0FDB-401E-88B2-31DCF3014ECA}"/>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EFE051C0-F3AA-47FC-879C-78650294CCCD}"/>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3" name="Straight Arrow Connector 82">
                  <a:extLst>
                    <a:ext uri="{FF2B5EF4-FFF2-40B4-BE49-F238E27FC236}">
                      <a16:creationId xmlns:a16="http://schemas.microsoft.com/office/drawing/2014/main" id="{63509710-DBB8-40A2-9912-96397246C416}"/>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F726EB3F-91FB-4933-AB32-2BEB6FDF4CB0}"/>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6672E50-CBF2-4463-88AF-8BF0CFA6B2E9}"/>
                </a:ext>
              </a:extLst>
            </p:cNvPr>
            <p:cNvGrpSpPr/>
            <p:nvPr/>
          </p:nvGrpSpPr>
          <p:grpSpPr>
            <a:xfrm>
              <a:off x="10673632" y="669914"/>
              <a:ext cx="1424633" cy="452642"/>
              <a:chOff x="8223680" y="4069863"/>
              <a:chExt cx="1752274" cy="515118"/>
            </a:xfrm>
          </p:grpSpPr>
          <p:sp>
            <p:nvSpPr>
              <p:cNvPr id="86" name="Rectangle 85">
                <a:extLst>
                  <a:ext uri="{FF2B5EF4-FFF2-40B4-BE49-F238E27FC236}">
                    <a16:creationId xmlns:a16="http://schemas.microsoft.com/office/drawing/2014/main" id="{FCA0F1F8-CA1A-40B0-9C72-228CEB3161A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87" name="Group 86">
                <a:extLst>
                  <a:ext uri="{FF2B5EF4-FFF2-40B4-BE49-F238E27FC236}">
                    <a16:creationId xmlns:a16="http://schemas.microsoft.com/office/drawing/2014/main" id="{A09EA3D3-D647-49EC-8992-5E865A113621}"/>
                  </a:ext>
                </a:extLst>
              </p:cNvPr>
              <p:cNvGrpSpPr/>
              <p:nvPr/>
            </p:nvGrpSpPr>
            <p:grpSpPr>
              <a:xfrm>
                <a:off x="8395993" y="4176016"/>
                <a:ext cx="1400625" cy="302811"/>
                <a:chOff x="5827333" y="4633691"/>
                <a:chExt cx="6400800" cy="1383834"/>
              </a:xfrm>
            </p:grpSpPr>
            <p:sp>
              <p:nvSpPr>
                <p:cNvPr id="88" name="Rectangle 87">
                  <a:extLst>
                    <a:ext uri="{FF2B5EF4-FFF2-40B4-BE49-F238E27FC236}">
                      <a16:creationId xmlns:a16="http://schemas.microsoft.com/office/drawing/2014/main" id="{32F49A29-373F-463F-A42A-118D9892A31D}"/>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9" name="Straight Arrow Connector 88">
                  <a:extLst>
                    <a:ext uri="{FF2B5EF4-FFF2-40B4-BE49-F238E27FC236}">
                      <a16:creationId xmlns:a16="http://schemas.microsoft.com/office/drawing/2014/main" id="{C96B81CE-8062-4A9D-8A71-989F4AB4166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05F93E48-58D7-4D93-8326-FE971CCB0D1F}"/>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C81353D-6CF6-470A-AA4E-070755C9BE3E}"/>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2" name="Straight Arrow Connector 91">
                  <a:extLst>
                    <a:ext uri="{FF2B5EF4-FFF2-40B4-BE49-F238E27FC236}">
                      <a16:creationId xmlns:a16="http://schemas.microsoft.com/office/drawing/2014/main" id="{CEAD84DB-7B33-496B-9050-0E703FE08B99}"/>
                    </a:ext>
                  </a:extLst>
                </p:cNvPr>
                <p:cNvCxnSpPr>
                  <a:cxnSpLocks/>
                  <a:stCxn id="90"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DF6B68F-6F58-4D4C-A4EF-00111489CDF3}"/>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56B7007C-8848-490A-A8CA-207E1FB0232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7ECD7192-64E4-4735-955F-57065430931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BBC43B45-93DB-4388-9EE4-87506763E626}"/>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97" name="Group 96">
              <a:extLst>
                <a:ext uri="{FF2B5EF4-FFF2-40B4-BE49-F238E27FC236}">
                  <a16:creationId xmlns:a16="http://schemas.microsoft.com/office/drawing/2014/main" id="{0B4E36B5-04CF-42F6-8D23-ED65FF68CF64}"/>
                </a:ext>
              </a:extLst>
            </p:cNvPr>
            <p:cNvGrpSpPr/>
            <p:nvPr/>
          </p:nvGrpSpPr>
          <p:grpSpPr>
            <a:xfrm>
              <a:off x="10673632" y="2092134"/>
              <a:ext cx="1424633" cy="452642"/>
              <a:chOff x="8223680" y="4069863"/>
              <a:chExt cx="1752274" cy="515118"/>
            </a:xfrm>
          </p:grpSpPr>
          <p:sp>
            <p:nvSpPr>
              <p:cNvPr id="98" name="Rectangle 97">
                <a:extLst>
                  <a:ext uri="{FF2B5EF4-FFF2-40B4-BE49-F238E27FC236}">
                    <a16:creationId xmlns:a16="http://schemas.microsoft.com/office/drawing/2014/main" id="{1DFFFD8C-8159-44A8-B4D8-5A45A84B0CD4}"/>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99" name="Group 98">
                <a:extLst>
                  <a:ext uri="{FF2B5EF4-FFF2-40B4-BE49-F238E27FC236}">
                    <a16:creationId xmlns:a16="http://schemas.microsoft.com/office/drawing/2014/main" id="{5D08B8CF-301D-4DF5-B2C4-9264C38E2839}"/>
                  </a:ext>
                </a:extLst>
              </p:cNvPr>
              <p:cNvGrpSpPr/>
              <p:nvPr/>
            </p:nvGrpSpPr>
            <p:grpSpPr>
              <a:xfrm>
                <a:off x="8395993" y="4176016"/>
                <a:ext cx="1400625" cy="302811"/>
                <a:chOff x="5827333" y="4633691"/>
                <a:chExt cx="6400800" cy="1383834"/>
              </a:xfrm>
            </p:grpSpPr>
            <p:sp>
              <p:nvSpPr>
                <p:cNvPr id="100" name="Rectangle 99">
                  <a:extLst>
                    <a:ext uri="{FF2B5EF4-FFF2-40B4-BE49-F238E27FC236}">
                      <a16:creationId xmlns:a16="http://schemas.microsoft.com/office/drawing/2014/main" id="{0CE96FF4-56DD-4A93-8F8B-49B5377D2C08}"/>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1" name="Straight Arrow Connector 100">
                  <a:extLst>
                    <a:ext uri="{FF2B5EF4-FFF2-40B4-BE49-F238E27FC236}">
                      <a16:creationId xmlns:a16="http://schemas.microsoft.com/office/drawing/2014/main" id="{BA4AF043-FC93-47C7-8ED0-AB61FE23E63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8754782A-F87A-4729-ADDB-343B65690A4A}"/>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E4E88022-59B6-4849-B682-8DEC19B83703}"/>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4" name="Straight Arrow Connector 103">
                  <a:extLst>
                    <a:ext uri="{FF2B5EF4-FFF2-40B4-BE49-F238E27FC236}">
                      <a16:creationId xmlns:a16="http://schemas.microsoft.com/office/drawing/2014/main" id="{DD86C163-6CD6-4FD1-BAB1-4264D9143724}"/>
                    </a:ext>
                  </a:extLst>
                </p:cNvPr>
                <p:cNvCxnSpPr>
                  <a:cxnSpLocks/>
                  <a:stCxn id="102"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33ADD8E4-8B3C-45C0-BF0B-92D201191B7E}"/>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23EBC617-7D26-426A-8401-CACADD53A5B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EF3B1399-0EF4-4A1C-8482-78E34283BBAB}"/>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625F978C-E7E0-4B95-917D-7E06D361503E}"/>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2" name="TextBox 1">
            <a:extLst>
              <a:ext uri="{FF2B5EF4-FFF2-40B4-BE49-F238E27FC236}">
                <a16:creationId xmlns:a16="http://schemas.microsoft.com/office/drawing/2014/main" id="{83E3591E-662F-4020-945D-04642917D88E}"/>
              </a:ext>
            </a:extLst>
          </p:cNvPr>
          <p:cNvSpPr txBox="1"/>
          <p:nvPr/>
        </p:nvSpPr>
        <p:spPr>
          <a:xfrm>
            <a:off x="565845" y="6389151"/>
            <a:ext cx="770627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Synapse Pipelines shares codebase with Azure Data Factory</a:t>
            </a:r>
          </a:p>
        </p:txBody>
      </p:sp>
    </p:spTree>
    <p:extLst>
      <p:ext uri="{BB962C8B-B14F-4D97-AF65-F5344CB8AC3E}">
        <p14:creationId xmlns:p14="http://schemas.microsoft.com/office/powerpoint/2010/main" val="468698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
                                        </p:tgtEl>
                                        <p:attrNameLst>
                                          <p:attrName>style.visibility</p:attrName>
                                        </p:attrNameLst>
                                      </p:cBhvr>
                                      <p:to>
                                        <p:strVal val="visible"/>
                                      </p:to>
                                    </p:set>
                                    <p:animEffect transition="in" filter="fade">
                                      <p:cBhvr>
                                        <p:cTn id="17" dur="500"/>
                                        <p:tgtEl>
                                          <p:spTgt spid="1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500"/>
                                        <p:tgtEl>
                                          <p:spTgt spid="11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6">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8">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10">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12">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14">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41B2071-7EB4-4FF1-9593-0897A7CF563A}"/>
              </a:ext>
            </a:extLst>
          </p:cNvPr>
          <p:cNvSpPr>
            <a:spLocks noGrp="1"/>
          </p:cNvSpPr>
          <p:nvPr>
            <p:ph type="title"/>
          </p:nvPr>
        </p:nvSpPr>
        <p:spPr>
          <a:xfrm>
            <a:off x="231301" y="762000"/>
            <a:ext cx="11750040" cy="4743616"/>
          </a:xfrm>
        </p:spPr>
        <p:txBody>
          <a:bodyPr vert="horz" lIns="91440" tIns="45720" rIns="91440" bIns="45720" rtlCol="0" anchor="b">
            <a:normAutofit/>
          </a:bodyPr>
          <a:lstStyle/>
          <a:p>
            <a:pPr marL="342900" marR="0" lvl="0" indent="-342900">
              <a:lnSpc>
                <a:spcPct val="107000"/>
              </a:lnSpc>
              <a:spcBef>
                <a:spcPts val="0"/>
              </a:spcBef>
              <a:spcAft>
                <a:spcPts val="0"/>
              </a:spcAft>
              <a:buFont typeface="Symbol" panose="05050102010706020507" pitchFamily="18" charset="2"/>
              <a:buChar char=""/>
            </a:pPr>
            <a:r>
              <a:rPr lang="en-US" sz="4800" kern="1200" dirty="0">
                <a:solidFill>
                  <a:srgbClr val="FFFFFF"/>
                </a:solidFill>
                <a:latin typeface="+mj-lt"/>
                <a:cs typeface="+mj-cs"/>
              </a:rPr>
              <a:t>Exercise – 1 : Create, trigger, and monitor pipeline							</a:t>
            </a:r>
            <a:r>
              <a:rPr lang="en-US" sz="4800" i="1" kern="1200" dirty="0">
                <a:solidFill>
                  <a:schemeClr val="accent4">
                    <a:lumMod val="40000"/>
                    <a:lumOff val="60000"/>
                  </a:schemeClr>
                </a:solidFill>
                <a:latin typeface="+mj-lt"/>
                <a:cs typeface="+mj-cs"/>
              </a:rPr>
              <a:t>[30minutes]</a:t>
            </a:r>
            <a:br>
              <a:rPr lang="en-US" sz="4800" i="1" kern="1200" dirty="0">
                <a:solidFill>
                  <a:schemeClr val="accent4">
                    <a:lumMod val="40000"/>
                    <a:lumOff val="60000"/>
                  </a:schemeClr>
                </a:solidFill>
                <a:latin typeface="+mj-lt"/>
                <a:cs typeface="+mj-cs"/>
              </a:rPr>
            </a:br>
            <a:r>
              <a:rPr lang="en-US" sz="2400" i="1" kern="1200" dirty="0">
                <a:solidFill>
                  <a:schemeClr val="bg1">
                    <a:lumMod val="75000"/>
                  </a:schemeClr>
                </a:solidFill>
                <a:latin typeface="+mj-lt"/>
                <a:cs typeface="+mj-cs"/>
              </a:rPr>
              <a:t>Task 1: Create pipeline</a:t>
            </a:r>
            <a:br>
              <a:rPr lang="en-US" sz="2400" i="1" kern="1200" dirty="0">
                <a:solidFill>
                  <a:schemeClr val="bg1">
                    <a:lumMod val="75000"/>
                  </a:schemeClr>
                </a:solidFill>
                <a:latin typeface="+mj-lt"/>
                <a:cs typeface="+mj-cs"/>
              </a:rPr>
            </a:br>
            <a:r>
              <a:rPr lang="en-US" sz="2400" i="1" kern="1200" dirty="0">
                <a:solidFill>
                  <a:schemeClr val="bg1">
                    <a:lumMod val="75000"/>
                  </a:schemeClr>
                </a:solidFill>
                <a:latin typeface="+mj-lt"/>
                <a:cs typeface="+mj-cs"/>
              </a:rPr>
              <a:t>Task 2: Trigger, monitor, and analyze the user profile data pipeline</a:t>
            </a:r>
            <a:br>
              <a:rPr lang="en-US" sz="4800" kern="1200" dirty="0">
                <a:solidFill>
                  <a:srgbClr val="FFFFFF"/>
                </a:solidFill>
                <a:latin typeface="+mj-lt"/>
                <a:cs typeface="+mj-cs"/>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sz="4800" kern="1200" dirty="0">
              <a:solidFill>
                <a:srgbClr val="FFFFFF"/>
              </a:solidFill>
              <a:latin typeface="+mj-lt"/>
              <a:cs typeface="Calibri"/>
            </a:endParaRPr>
          </a:p>
        </p:txBody>
      </p:sp>
      <p:sp>
        <p:nvSpPr>
          <p:cNvPr id="37" name="Rectangle 16">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18">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383754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2742" y="354583"/>
            <a:ext cx="5312258" cy="566822"/>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353535"/>
                </a:solidFill>
                <a:latin typeface="Segoe UI Light"/>
                <a:cs typeface="Segoe UI Light"/>
              </a:rPr>
              <a:t>Questions</a:t>
            </a:r>
            <a:r>
              <a:rPr sz="3600" spc="-45" dirty="0">
                <a:solidFill>
                  <a:srgbClr val="353535"/>
                </a:solidFill>
                <a:latin typeface="Segoe UI Light"/>
                <a:cs typeface="Segoe UI Light"/>
              </a:rPr>
              <a:t> </a:t>
            </a:r>
            <a:r>
              <a:rPr sz="3600" dirty="0">
                <a:solidFill>
                  <a:srgbClr val="353535"/>
                </a:solidFill>
                <a:latin typeface="Segoe UI Light"/>
                <a:cs typeface="Segoe UI Light"/>
              </a:rPr>
              <a:t>to</a:t>
            </a:r>
            <a:r>
              <a:rPr sz="3600" spc="-10" dirty="0">
                <a:solidFill>
                  <a:srgbClr val="353535"/>
                </a:solidFill>
                <a:latin typeface="Segoe UI Light"/>
                <a:cs typeface="Segoe UI Light"/>
              </a:rPr>
              <a:t> </a:t>
            </a:r>
            <a:r>
              <a:rPr sz="3600" spc="-5" dirty="0">
                <a:solidFill>
                  <a:srgbClr val="353535"/>
                </a:solidFill>
                <a:latin typeface="Segoe UI Light"/>
                <a:cs typeface="Segoe UI Light"/>
              </a:rPr>
              <a:t>ask</a:t>
            </a:r>
            <a:r>
              <a:rPr sz="3600" spc="-15" dirty="0">
                <a:solidFill>
                  <a:srgbClr val="353535"/>
                </a:solidFill>
                <a:latin typeface="Segoe UI Light"/>
                <a:cs typeface="Segoe UI Light"/>
              </a:rPr>
              <a:t> </a:t>
            </a:r>
            <a:r>
              <a:rPr sz="3600" spc="-5" dirty="0">
                <a:solidFill>
                  <a:srgbClr val="353535"/>
                </a:solidFill>
                <a:latin typeface="Segoe UI Light"/>
                <a:cs typeface="Segoe UI Light"/>
              </a:rPr>
              <a:t>customer</a:t>
            </a:r>
            <a:endParaRPr sz="3600" dirty="0">
              <a:latin typeface="Segoe UI Light"/>
              <a:cs typeface="Segoe UI Light"/>
            </a:endParaRPr>
          </a:p>
        </p:txBody>
      </p:sp>
      <p:sp>
        <p:nvSpPr>
          <p:cNvPr id="3" name="object 3"/>
          <p:cNvSpPr txBox="1"/>
          <p:nvPr/>
        </p:nvSpPr>
        <p:spPr>
          <a:xfrm>
            <a:off x="365211" y="990600"/>
            <a:ext cx="9610725" cy="5634355"/>
          </a:xfrm>
          <a:prstGeom prst="rect">
            <a:avLst/>
          </a:prstGeom>
        </p:spPr>
        <p:txBody>
          <a:bodyPr vert="horz" wrap="square" lIns="0" tIns="12065" rIns="0" bIns="0" rtlCol="0">
            <a:spAutoFit/>
          </a:bodyPr>
          <a:lstStyle/>
          <a:p>
            <a:pPr marL="469900" indent="-457834">
              <a:lnSpc>
                <a:spcPct val="100000"/>
              </a:lnSpc>
              <a:spcBef>
                <a:spcPts val="95"/>
              </a:spcBef>
              <a:buFont typeface="Arial"/>
              <a:buChar char="•"/>
              <a:tabLst>
                <a:tab pos="469900" algn="l"/>
                <a:tab pos="470534" algn="l"/>
              </a:tabLst>
            </a:pPr>
            <a:r>
              <a:rPr sz="1600" b="0" spc="-5" dirty="0">
                <a:solidFill>
                  <a:srgbClr val="353535"/>
                </a:solidFill>
                <a:latin typeface="Segoe UI Light"/>
                <a:cs typeface="Segoe UI Light"/>
              </a:rPr>
              <a:t>Can </a:t>
            </a:r>
            <a:r>
              <a:rPr sz="1600" b="0" spc="-10" dirty="0">
                <a:solidFill>
                  <a:srgbClr val="353535"/>
                </a:solidFill>
                <a:latin typeface="Segoe UI Light"/>
                <a:cs typeface="Segoe UI Light"/>
              </a:rPr>
              <a:t>you</a:t>
            </a:r>
            <a:r>
              <a:rPr sz="1600" b="0" spc="5" dirty="0">
                <a:solidFill>
                  <a:srgbClr val="353535"/>
                </a:solidFill>
                <a:latin typeface="Segoe UI Light"/>
                <a:cs typeface="Segoe UI Light"/>
              </a:rPr>
              <a:t> </a:t>
            </a:r>
            <a:r>
              <a:rPr sz="1600" b="0" spc="-10" dirty="0">
                <a:solidFill>
                  <a:srgbClr val="353535"/>
                </a:solidFill>
                <a:latin typeface="Segoe UI Light"/>
                <a:cs typeface="Segoe UI Light"/>
              </a:rPr>
              <a:t>use</a:t>
            </a:r>
            <a:r>
              <a:rPr sz="1600" b="0" spc="5" dirty="0">
                <a:solidFill>
                  <a:srgbClr val="353535"/>
                </a:solidFill>
                <a:latin typeface="Segoe UI Light"/>
                <a:cs typeface="Segoe UI Light"/>
              </a:rPr>
              <a:t> </a:t>
            </a:r>
            <a:r>
              <a:rPr sz="1600" b="0" spc="-10" dirty="0">
                <a:solidFill>
                  <a:srgbClr val="353535"/>
                </a:solidFill>
                <a:latin typeface="Segoe UI Light"/>
                <a:cs typeface="Segoe UI Light"/>
              </a:rPr>
              <a:t>the</a:t>
            </a:r>
            <a:r>
              <a:rPr sz="1600" b="0" spc="10" dirty="0">
                <a:solidFill>
                  <a:srgbClr val="353535"/>
                </a:solidFill>
                <a:latin typeface="Segoe UI Light"/>
                <a:cs typeface="Segoe UI Light"/>
              </a:rPr>
              <a:t> </a:t>
            </a:r>
            <a:r>
              <a:rPr sz="1600" b="0" spc="-5" dirty="0">
                <a:solidFill>
                  <a:srgbClr val="353535"/>
                </a:solidFill>
                <a:latin typeface="Segoe UI Light"/>
                <a:cs typeface="Segoe UI Light"/>
              </a:rPr>
              <a:t>cloud?</a:t>
            </a:r>
            <a:endParaRPr sz="1600" dirty="0">
              <a:latin typeface="Segoe UI Light"/>
              <a:cs typeface="Segoe UI Light"/>
            </a:endParaRPr>
          </a:p>
          <a:p>
            <a:pPr marL="469900" indent="-457834">
              <a:lnSpc>
                <a:spcPct val="100000"/>
              </a:lnSpc>
              <a:buFont typeface="Arial"/>
              <a:buChar char="•"/>
              <a:tabLst>
                <a:tab pos="469900" algn="l"/>
                <a:tab pos="470534" algn="l"/>
              </a:tabLst>
            </a:pPr>
            <a:r>
              <a:rPr sz="1600" b="0" spc="-5" dirty="0">
                <a:solidFill>
                  <a:srgbClr val="353535"/>
                </a:solidFill>
                <a:latin typeface="Segoe UI Light"/>
                <a:cs typeface="Segoe UI Light"/>
              </a:rPr>
              <a:t>Is</a:t>
            </a:r>
            <a:r>
              <a:rPr sz="1600" b="0" dirty="0">
                <a:solidFill>
                  <a:srgbClr val="353535"/>
                </a:solidFill>
                <a:latin typeface="Segoe UI Light"/>
                <a:cs typeface="Segoe UI Light"/>
              </a:rPr>
              <a:t> </a:t>
            </a:r>
            <a:r>
              <a:rPr sz="1600" b="0" spc="-10" dirty="0">
                <a:solidFill>
                  <a:srgbClr val="353535"/>
                </a:solidFill>
                <a:latin typeface="Segoe UI Light"/>
                <a:cs typeface="Segoe UI Light"/>
              </a:rPr>
              <a:t>this</a:t>
            </a:r>
            <a:r>
              <a:rPr sz="1600" b="0" spc="20" dirty="0">
                <a:solidFill>
                  <a:srgbClr val="353535"/>
                </a:solidFill>
                <a:latin typeface="Segoe UI Light"/>
                <a:cs typeface="Segoe UI Light"/>
              </a:rPr>
              <a:t> </a:t>
            </a:r>
            <a:r>
              <a:rPr sz="1600" b="0" spc="-5" dirty="0">
                <a:solidFill>
                  <a:srgbClr val="353535"/>
                </a:solidFill>
                <a:latin typeface="Segoe UI Light"/>
                <a:cs typeface="Segoe UI Light"/>
              </a:rPr>
              <a:t>a </a:t>
            </a:r>
            <a:r>
              <a:rPr sz="1600" b="0" spc="-10" dirty="0">
                <a:solidFill>
                  <a:srgbClr val="353535"/>
                </a:solidFill>
                <a:latin typeface="Segoe UI Light"/>
                <a:cs typeface="Segoe UI Light"/>
              </a:rPr>
              <a:t>new</a:t>
            </a:r>
            <a:r>
              <a:rPr sz="1600" b="0" spc="25" dirty="0">
                <a:solidFill>
                  <a:srgbClr val="353535"/>
                </a:solidFill>
                <a:latin typeface="Segoe UI Light"/>
                <a:cs typeface="Segoe UI Light"/>
              </a:rPr>
              <a:t> </a:t>
            </a:r>
            <a:r>
              <a:rPr sz="1600" b="0" spc="-10" dirty="0">
                <a:solidFill>
                  <a:srgbClr val="353535"/>
                </a:solidFill>
                <a:latin typeface="Segoe UI Light"/>
                <a:cs typeface="Segoe UI Light"/>
              </a:rPr>
              <a:t>solution</a:t>
            </a:r>
            <a:r>
              <a:rPr sz="1600" b="0" spc="25" dirty="0">
                <a:solidFill>
                  <a:srgbClr val="353535"/>
                </a:solidFill>
                <a:latin typeface="Segoe UI Light"/>
                <a:cs typeface="Segoe UI Light"/>
              </a:rPr>
              <a:t> </a:t>
            </a:r>
            <a:r>
              <a:rPr sz="1600" b="0" spc="-5" dirty="0">
                <a:solidFill>
                  <a:srgbClr val="353535"/>
                </a:solidFill>
                <a:latin typeface="Segoe UI Light"/>
                <a:cs typeface="Segoe UI Light"/>
              </a:rPr>
              <a:t>or a </a:t>
            </a:r>
            <a:r>
              <a:rPr sz="1600" b="0" spc="-10" dirty="0">
                <a:solidFill>
                  <a:srgbClr val="353535"/>
                </a:solidFill>
                <a:latin typeface="Segoe UI Light"/>
                <a:cs typeface="Segoe UI Light"/>
              </a:rPr>
              <a:t>migration?</a:t>
            </a:r>
            <a:endParaRPr sz="1600" dirty="0">
              <a:latin typeface="Segoe UI Light"/>
              <a:cs typeface="Segoe UI Light"/>
            </a:endParaRPr>
          </a:p>
          <a:p>
            <a:pPr marL="469900" indent="-457834">
              <a:lnSpc>
                <a:spcPct val="100000"/>
              </a:lnSpc>
              <a:buFont typeface="Arial"/>
              <a:buChar char="•"/>
              <a:tabLst>
                <a:tab pos="469900" algn="l"/>
                <a:tab pos="470534" algn="l"/>
              </a:tabLst>
            </a:pPr>
            <a:r>
              <a:rPr sz="1600" b="0" spc="-5" dirty="0">
                <a:solidFill>
                  <a:srgbClr val="353535"/>
                </a:solidFill>
                <a:latin typeface="Segoe UI Light"/>
                <a:cs typeface="Segoe UI Light"/>
              </a:rPr>
              <a:t>What</a:t>
            </a:r>
            <a:r>
              <a:rPr sz="1600" b="0" spc="10" dirty="0">
                <a:solidFill>
                  <a:srgbClr val="353535"/>
                </a:solidFill>
                <a:latin typeface="Segoe UI Light"/>
                <a:cs typeface="Segoe UI Light"/>
              </a:rPr>
              <a:t> </a:t>
            </a:r>
            <a:r>
              <a:rPr sz="1600" b="0" spc="-5" dirty="0">
                <a:solidFill>
                  <a:srgbClr val="353535"/>
                </a:solidFill>
                <a:latin typeface="Segoe UI Light"/>
                <a:cs typeface="Segoe UI Light"/>
              </a:rPr>
              <a:t>is</a:t>
            </a:r>
            <a:r>
              <a:rPr sz="1600" b="0" spc="5" dirty="0">
                <a:solidFill>
                  <a:srgbClr val="353535"/>
                </a:solidFill>
                <a:latin typeface="Segoe UI Light"/>
                <a:cs typeface="Segoe UI Light"/>
              </a:rPr>
              <a:t> </a:t>
            </a:r>
            <a:r>
              <a:rPr sz="1600" b="0" spc="-10" dirty="0">
                <a:solidFill>
                  <a:srgbClr val="353535"/>
                </a:solidFill>
                <a:latin typeface="Segoe UI Light"/>
                <a:cs typeface="Segoe UI Light"/>
              </a:rPr>
              <a:t>the</a:t>
            </a:r>
            <a:r>
              <a:rPr sz="1600" b="0" spc="20" dirty="0">
                <a:solidFill>
                  <a:srgbClr val="353535"/>
                </a:solidFill>
                <a:latin typeface="Segoe UI Light"/>
                <a:cs typeface="Segoe UI Light"/>
              </a:rPr>
              <a:t> </a:t>
            </a:r>
            <a:r>
              <a:rPr sz="1600" b="0" spc="-10" dirty="0">
                <a:solidFill>
                  <a:srgbClr val="353535"/>
                </a:solidFill>
                <a:latin typeface="Segoe UI Light"/>
                <a:cs typeface="Segoe UI Light"/>
              </a:rPr>
              <a:t>skillset</a:t>
            </a:r>
            <a:r>
              <a:rPr sz="1600" b="0" spc="10" dirty="0">
                <a:solidFill>
                  <a:srgbClr val="353535"/>
                </a:solidFill>
                <a:latin typeface="Segoe UI Light"/>
                <a:cs typeface="Segoe UI Light"/>
              </a:rPr>
              <a:t> </a:t>
            </a:r>
            <a:r>
              <a:rPr sz="1600" b="0" spc="-5" dirty="0">
                <a:solidFill>
                  <a:srgbClr val="353535"/>
                </a:solidFill>
                <a:latin typeface="Segoe UI Light"/>
                <a:cs typeface="Segoe UI Light"/>
              </a:rPr>
              <a:t>of</a:t>
            </a:r>
            <a:r>
              <a:rPr sz="1600" b="0" dirty="0">
                <a:solidFill>
                  <a:srgbClr val="353535"/>
                </a:solidFill>
                <a:latin typeface="Segoe UI Light"/>
                <a:cs typeface="Segoe UI Light"/>
              </a:rPr>
              <a:t> </a:t>
            </a:r>
            <a:r>
              <a:rPr sz="1600" b="0" spc="-10" dirty="0">
                <a:solidFill>
                  <a:srgbClr val="353535"/>
                </a:solidFill>
                <a:latin typeface="Segoe UI Light"/>
                <a:cs typeface="Segoe UI Light"/>
              </a:rPr>
              <a:t>the</a:t>
            </a:r>
            <a:r>
              <a:rPr sz="1600" b="0" spc="20" dirty="0">
                <a:solidFill>
                  <a:srgbClr val="353535"/>
                </a:solidFill>
                <a:latin typeface="Segoe UI Light"/>
                <a:cs typeface="Segoe UI Light"/>
              </a:rPr>
              <a:t> </a:t>
            </a:r>
            <a:r>
              <a:rPr sz="1600" b="0" spc="-10" dirty="0">
                <a:solidFill>
                  <a:srgbClr val="353535"/>
                </a:solidFill>
                <a:latin typeface="Segoe UI Light"/>
                <a:cs typeface="Segoe UI Light"/>
              </a:rPr>
              <a:t>developers?</a:t>
            </a:r>
            <a:endParaRPr sz="1600" dirty="0">
              <a:latin typeface="Segoe UI Light"/>
              <a:cs typeface="Segoe UI Light"/>
            </a:endParaRPr>
          </a:p>
          <a:p>
            <a:pPr marL="469900" indent="-457834">
              <a:lnSpc>
                <a:spcPct val="100000"/>
              </a:lnSpc>
              <a:buFont typeface="Arial"/>
              <a:buChar char="•"/>
              <a:tabLst>
                <a:tab pos="469900" algn="l"/>
                <a:tab pos="470534" algn="l"/>
              </a:tabLst>
            </a:pPr>
            <a:r>
              <a:rPr sz="1600" b="0" spc="-5" dirty="0">
                <a:solidFill>
                  <a:srgbClr val="353535"/>
                </a:solidFill>
                <a:latin typeface="Segoe UI Light"/>
                <a:cs typeface="Segoe UI Light"/>
              </a:rPr>
              <a:t>Will you</a:t>
            </a:r>
            <a:r>
              <a:rPr sz="1600" b="0" spc="15" dirty="0">
                <a:solidFill>
                  <a:srgbClr val="353535"/>
                </a:solidFill>
                <a:latin typeface="Segoe UI Light"/>
                <a:cs typeface="Segoe UI Light"/>
              </a:rPr>
              <a:t> </a:t>
            </a:r>
            <a:r>
              <a:rPr sz="1600" b="0" spc="-10" dirty="0">
                <a:solidFill>
                  <a:srgbClr val="353535"/>
                </a:solidFill>
                <a:latin typeface="Segoe UI Light"/>
                <a:cs typeface="Segoe UI Light"/>
              </a:rPr>
              <a:t>use</a:t>
            </a:r>
            <a:r>
              <a:rPr sz="1600" b="0" spc="25" dirty="0">
                <a:solidFill>
                  <a:srgbClr val="353535"/>
                </a:solidFill>
                <a:latin typeface="Segoe UI Light"/>
                <a:cs typeface="Segoe UI Light"/>
              </a:rPr>
              <a:t> </a:t>
            </a:r>
            <a:r>
              <a:rPr sz="1600" b="0" spc="-10" dirty="0">
                <a:solidFill>
                  <a:srgbClr val="353535"/>
                </a:solidFill>
                <a:latin typeface="Segoe UI Light"/>
                <a:cs typeface="Segoe UI Light"/>
              </a:rPr>
              <a:t>non-relational</a:t>
            </a:r>
            <a:r>
              <a:rPr sz="1600" b="0" spc="45" dirty="0">
                <a:solidFill>
                  <a:srgbClr val="353535"/>
                </a:solidFill>
                <a:latin typeface="Segoe UI Light"/>
                <a:cs typeface="Segoe UI Light"/>
              </a:rPr>
              <a:t> </a:t>
            </a:r>
            <a:r>
              <a:rPr sz="1600" b="0" spc="-10" dirty="0">
                <a:solidFill>
                  <a:srgbClr val="353535"/>
                </a:solidFill>
                <a:latin typeface="Segoe UI Light"/>
                <a:cs typeface="Segoe UI Light"/>
              </a:rPr>
              <a:t>data</a:t>
            </a:r>
            <a:r>
              <a:rPr sz="1600" b="0" spc="10" dirty="0">
                <a:solidFill>
                  <a:srgbClr val="353535"/>
                </a:solidFill>
                <a:latin typeface="Segoe UI Light"/>
                <a:cs typeface="Segoe UI Light"/>
              </a:rPr>
              <a:t> </a:t>
            </a:r>
            <a:r>
              <a:rPr sz="1600" b="0" spc="-10" dirty="0">
                <a:solidFill>
                  <a:srgbClr val="353535"/>
                </a:solidFill>
                <a:latin typeface="Segoe UI Light"/>
                <a:cs typeface="Segoe UI Light"/>
              </a:rPr>
              <a:t>(variety)?</a:t>
            </a:r>
            <a:endParaRPr sz="1600" dirty="0">
              <a:latin typeface="Segoe UI Light"/>
              <a:cs typeface="Segoe UI Light"/>
            </a:endParaRPr>
          </a:p>
          <a:p>
            <a:pPr marL="469900" indent="-457834">
              <a:lnSpc>
                <a:spcPct val="100000"/>
              </a:lnSpc>
              <a:buFont typeface="Arial"/>
              <a:buChar char="•"/>
              <a:tabLst>
                <a:tab pos="469900" algn="l"/>
                <a:tab pos="470534" algn="l"/>
              </a:tabLst>
            </a:pPr>
            <a:r>
              <a:rPr sz="1600" b="0" spc="-5" dirty="0">
                <a:solidFill>
                  <a:srgbClr val="353535"/>
                </a:solidFill>
                <a:latin typeface="Segoe UI Light"/>
                <a:cs typeface="Segoe UI Light"/>
              </a:rPr>
              <a:t>How</a:t>
            </a:r>
            <a:r>
              <a:rPr sz="1600" b="0" spc="20" dirty="0">
                <a:solidFill>
                  <a:srgbClr val="353535"/>
                </a:solidFill>
                <a:latin typeface="Segoe UI Light"/>
                <a:cs typeface="Segoe UI Light"/>
              </a:rPr>
              <a:t> </a:t>
            </a:r>
            <a:r>
              <a:rPr sz="1600" b="0" spc="-5" dirty="0">
                <a:solidFill>
                  <a:srgbClr val="353535"/>
                </a:solidFill>
                <a:latin typeface="Segoe UI Light"/>
                <a:cs typeface="Segoe UI Light"/>
              </a:rPr>
              <a:t>much</a:t>
            </a:r>
            <a:r>
              <a:rPr sz="1600" b="0" spc="30" dirty="0">
                <a:solidFill>
                  <a:srgbClr val="353535"/>
                </a:solidFill>
                <a:latin typeface="Segoe UI Light"/>
                <a:cs typeface="Segoe UI Light"/>
              </a:rPr>
              <a:t> </a:t>
            </a:r>
            <a:r>
              <a:rPr sz="1600" b="0" spc="-10" dirty="0">
                <a:solidFill>
                  <a:srgbClr val="353535"/>
                </a:solidFill>
                <a:latin typeface="Segoe UI Light"/>
                <a:cs typeface="Segoe UI Light"/>
              </a:rPr>
              <a:t>data</a:t>
            </a:r>
            <a:r>
              <a:rPr sz="1600" b="0" spc="5" dirty="0">
                <a:solidFill>
                  <a:srgbClr val="353535"/>
                </a:solidFill>
                <a:latin typeface="Segoe UI Light"/>
                <a:cs typeface="Segoe UI Light"/>
              </a:rPr>
              <a:t> </a:t>
            </a:r>
            <a:r>
              <a:rPr sz="1600" b="0" spc="-10" dirty="0">
                <a:solidFill>
                  <a:srgbClr val="353535"/>
                </a:solidFill>
                <a:latin typeface="Segoe UI Light"/>
                <a:cs typeface="Segoe UI Light"/>
              </a:rPr>
              <a:t>do</a:t>
            </a:r>
            <a:r>
              <a:rPr sz="1600" b="0" spc="10" dirty="0">
                <a:solidFill>
                  <a:srgbClr val="353535"/>
                </a:solidFill>
                <a:latin typeface="Segoe UI Light"/>
                <a:cs typeface="Segoe UI Light"/>
              </a:rPr>
              <a:t> </a:t>
            </a:r>
            <a:r>
              <a:rPr sz="1600" b="0" spc="-10" dirty="0">
                <a:solidFill>
                  <a:srgbClr val="353535"/>
                </a:solidFill>
                <a:latin typeface="Segoe UI Light"/>
                <a:cs typeface="Segoe UI Light"/>
              </a:rPr>
              <a:t>you</a:t>
            </a:r>
            <a:r>
              <a:rPr sz="1600" b="0" spc="15" dirty="0">
                <a:solidFill>
                  <a:srgbClr val="353535"/>
                </a:solidFill>
                <a:latin typeface="Segoe UI Light"/>
                <a:cs typeface="Segoe UI Light"/>
              </a:rPr>
              <a:t> </a:t>
            </a:r>
            <a:r>
              <a:rPr sz="1600" b="0" spc="-10" dirty="0">
                <a:solidFill>
                  <a:srgbClr val="353535"/>
                </a:solidFill>
                <a:latin typeface="Segoe UI Light"/>
                <a:cs typeface="Segoe UI Light"/>
              </a:rPr>
              <a:t>need</a:t>
            </a:r>
            <a:r>
              <a:rPr sz="1600" b="0" spc="35" dirty="0">
                <a:solidFill>
                  <a:srgbClr val="353535"/>
                </a:solidFill>
                <a:latin typeface="Segoe UI Light"/>
                <a:cs typeface="Segoe UI Light"/>
              </a:rPr>
              <a:t> </a:t>
            </a:r>
            <a:r>
              <a:rPr sz="1600" b="0" spc="-10" dirty="0">
                <a:solidFill>
                  <a:srgbClr val="353535"/>
                </a:solidFill>
                <a:latin typeface="Segoe UI Light"/>
                <a:cs typeface="Segoe UI Light"/>
              </a:rPr>
              <a:t>to</a:t>
            </a:r>
            <a:r>
              <a:rPr sz="1600" b="0" spc="5" dirty="0">
                <a:solidFill>
                  <a:srgbClr val="353535"/>
                </a:solidFill>
                <a:latin typeface="Segoe UI Light"/>
                <a:cs typeface="Segoe UI Light"/>
              </a:rPr>
              <a:t> </a:t>
            </a:r>
            <a:r>
              <a:rPr sz="1600" b="0" spc="-10" dirty="0">
                <a:solidFill>
                  <a:srgbClr val="353535"/>
                </a:solidFill>
                <a:latin typeface="Segoe UI Light"/>
                <a:cs typeface="Segoe UI Light"/>
              </a:rPr>
              <a:t>store</a:t>
            </a:r>
            <a:r>
              <a:rPr sz="1600" b="0" spc="20" dirty="0">
                <a:solidFill>
                  <a:srgbClr val="353535"/>
                </a:solidFill>
                <a:latin typeface="Segoe UI Light"/>
                <a:cs typeface="Segoe UI Light"/>
              </a:rPr>
              <a:t> </a:t>
            </a:r>
            <a:r>
              <a:rPr sz="1600" b="0" spc="-10" dirty="0">
                <a:solidFill>
                  <a:srgbClr val="353535"/>
                </a:solidFill>
                <a:latin typeface="Segoe UI Light"/>
                <a:cs typeface="Segoe UI Light"/>
              </a:rPr>
              <a:t>(volume)?</a:t>
            </a:r>
            <a:endParaRPr sz="1600" dirty="0">
              <a:latin typeface="Segoe UI Light"/>
              <a:cs typeface="Segoe UI Light"/>
            </a:endParaRPr>
          </a:p>
          <a:p>
            <a:pPr marL="469900" indent="-457834">
              <a:lnSpc>
                <a:spcPct val="100000"/>
              </a:lnSpc>
              <a:buFont typeface="Arial"/>
              <a:buChar char="•"/>
              <a:tabLst>
                <a:tab pos="469900" algn="l"/>
                <a:tab pos="470534" algn="l"/>
              </a:tabLst>
            </a:pPr>
            <a:r>
              <a:rPr sz="1600" b="0" spc="-5" dirty="0">
                <a:solidFill>
                  <a:srgbClr val="353535"/>
                </a:solidFill>
                <a:latin typeface="Segoe UI Light"/>
                <a:cs typeface="Segoe UI Light"/>
              </a:rPr>
              <a:t>Is</a:t>
            </a:r>
            <a:r>
              <a:rPr sz="1600" b="0" dirty="0">
                <a:solidFill>
                  <a:srgbClr val="353535"/>
                </a:solidFill>
                <a:latin typeface="Segoe UI Light"/>
                <a:cs typeface="Segoe UI Light"/>
              </a:rPr>
              <a:t> </a:t>
            </a:r>
            <a:r>
              <a:rPr sz="1600" b="0" spc="-10" dirty="0">
                <a:solidFill>
                  <a:srgbClr val="353535"/>
                </a:solidFill>
                <a:latin typeface="Segoe UI Light"/>
                <a:cs typeface="Segoe UI Light"/>
              </a:rPr>
              <a:t>this</a:t>
            </a:r>
            <a:r>
              <a:rPr sz="1600" b="0" spc="15" dirty="0">
                <a:solidFill>
                  <a:srgbClr val="353535"/>
                </a:solidFill>
                <a:latin typeface="Segoe UI Light"/>
                <a:cs typeface="Segoe UI Light"/>
              </a:rPr>
              <a:t> </a:t>
            </a:r>
            <a:r>
              <a:rPr sz="1600" b="0" spc="-5" dirty="0">
                <a:solidFill>
                  <a:srgbClr val="353535"/>
                </a:solidFill>
                <a:latin typeface="Segoe UI Light"/>
                <a:cs typeface="Segoe UI Light"/>
              </a:rPr>
              <a:t>an</a:t>
            </a:r>
            <a:r>
              <a:rPr sz="1600" b="0" dirty="0">
                <a:solidFill>
                  <a:srgbClr val="353535"/>
                </a:solidFill>
                <a:latin typeface="Segoe UI Light"/>
                <a:cs typeface="Segoe UI Light"/>
              </a:rPr>
              <a:t> </a:t>
            </a:r>
            <a:r>
              <a:rPr sz="1600" b="0" spc="-10" dirty="0">
                <a:solidFill>
                  <a:srgbClr val="353535"/>
                </a:solidFill>
                <a:latin typeface="Segoe UI Light"/>
                <a:cs typeface="Segoe UI Light"/>
              </a:rPr>
              <a:t>OLTP</a:t>
            </a:r>
            <a:r>
              <a:rPr sz="1600" b="0" spc="-5" dirty="0">
                <a:solidFill>
                  <a:srgbClr val="353535"/>
                </a:solidFill>
                <a:latin typeface="Segoe UI Light"/>
                <a:cs typeface="Segoe UI Light"/>
              </a:rPr>
              <a:t> or</a:t>
            </a:r>
            <a:r>
              <a:rPr sz="1600" b="0" spc="5" dirty="0">
                <a:solidFill>
                  <a:srgbClr val="353535"/>
                </a:solidFill>
                <a:latin typeface="Segoe UI Light"/>
                <a:cs typeface="Segoe UI Light"/>
              </a:rPr>
              <a:t> </a:t>
            </a:r>
            <a:r>
              <a:rPr sz="1600" b="0" spc="-10" dirty="0">
                <a:solidFill>
                  <a:srgbClr val="353535"/>
                </a:solidFill>
                <a:latin typeface="Segoe UI Light"/>
                <a:cs typeface="Segoe UI Light"/>
              </a:rPr>
              <a:t>OLAP/DW</a:t>
            </a:r>
            <a:r>
              <a:rPr sz="1600" b="0" spc="15" dirty="0">
                <a:solidFill>
                  <a:srgbClr val="353535"/>
                </a:solidFill>
                <a:latin typeface="Segoe UI Light"/>
                <a:cs typeface="Segoe UI Light"/>
              </a:rPr>
              <a:t> </a:t>
            </a:r>
            <a:r>
              <a:rPr sz="1600" b="0" spc="-10" dirty="0">
                <a:solidFill>
                  <a:srgbClr val="353535"/>
                </a:solidFill>
                <a:latin typeface="Segoe UI Light"/>
                <a:cs typeface="Segoe UI Light"/>
              </a:rPr>
              <a:t>solution?</a:t>
            </a:r>
            <a:endParaRPr sz="1600" dirty="0">
              <a:latin typeface="Segoe UI Light"/>
              <a:cs typeface="Segoe UI Light"/>
            </a:endParaRPr>
          </a:p>
          <a:p>
            <a:pPr marL="469900" indent="-457834">
              <a:lnSpc>
                <a:spcPct val="100000"/>
              </a:lnSpc>
              <a:buFont typeface="Arial"/>
              <a:buChar char="•"/>
              <a:tabLst>
                <a:tab pos="469900" algn="l"/>
                <a:tab pos="470534" algn="l"/>
              </a:tabLst>
            </a:pPr>
            <a:r>
              <a:rPr sz="1600" b="0" spc="-5" dirty="0">
                <a:solidFill>
                  <a:srgbClr val="353535"/>
                </a:solidFill>
                <a:latin typeface="Segoe UI Light"/>
                <a:cs typeface="Segoe UI Light"/>
              </a:rPr>
              <a:t>Will you</a:t>
            </a:r>
            <a:r>
              <a:rPr sz="1600" b="0" spc="10" dirty="0">
                <a:solidFill>
                  <a:srgbClr val="353535"/>
                </a:solidFill>
                <a:latin typeface="Segoe UI Light"/>
                <a:cs typeface="Segoe UI Light"/>
              </a:rPr>
              <a:t> </a:t>
            </a:r>
            <a:r>
              <a:rPr sz="1600" b="0" spc="-10" dirty="0">
                <a:solidFill>
                  <a:srgbClr val="353535"/>
                </a:solidFill>
                <a:latin typeface="Segoe UI Light"/>
                <a:cs typeface="Segoe UI Light"/>
              </a:rPr>
              <a:t>have</a:t>
            </a:r>
            <a:r>
              <a:rPr sz="1600" b="0" spc="10" dirty="0">
                <a:solidFill>
                  <a:srgbClr val="353535"/>
                </a:solidFill>
                <a:latin typeface="Segoe UI Light"/>
                <a:cs typeface="Segoe UI Light"/>
              </a:rPr>
              <a:t> </a:t>
            </a:r>
            <a:r>
              <a:rPr sz="1600" b="0" spc="-10" dirty="0">
                <a:solidFill>
                  <a:srgbClr val="353535"/>
                </a:solidFill>
                <a:latin typeface="Segoe UI Light"/>
                <a:cs typeface="Segoe UI Light"/>
              </a:rPr>
              <a:t>streaming</a:t>
            </a:r>
            <a:r>
              <a:rPr sz="1600" b="0" spc="30" dirty="0">
                <a:solidFill>
                  <a:srgbClr val="353535"/>
                </a:solidFill>
                <a:latin typeface="Segoe UI Light"/>
                <a:cs typeface="Segoe UI Light"/>
              </a:rPr>
              <a:t> </a:t>
            </a:r>
            <a:r>
              <a:rPr sz="1600" b="0" spc="-10" dirty="0">
                <a:solidFill>
                  <a:srgbClr val="353535"/>
                </a:solidFill>
                <a:latin typeface="Segoe UI Light"/>
                <a:cs typeface="Segoe UI Light"/>
              </a:rPr>
              <a:t>data</a:t>
            </a:r>
            <a:r>
              <a:rPr sz="1600" b="0" spc="5" dirty="0">
                <a:solidFill>
                  <a:srgbClr val="353535"/>
                </a:solidFill>
                <a:latin typeface="Segoe UI Light"/>
                <a:cs typeface="Segoe UI Light"/>
              </a:rPr>
              <a:t> </a:t>
            </a:r>
            <a:r>
              <a:rPr sz="1600" b="0" spc="-10" dirty="0">
                <a:solidFill>
                  <a:srgbClr val="353535"/>
                </a:solidFill>
                <a:latin typeface="Segoe UI Light"/>
                <a:cs typeface="Segoe UI Light"/>
              </a:rPr>
              <a:t>(velocity)?</a:t>
            </a:r>
            <a:endParaRPr sz="1600" dirty="0">
              <a:latin typeface="Segoe UI Light"/>
              <a:cs typeface="Segoe UI Light"/>
            </a:endParaRPr>
          </a:p>
          <a:p>
            <a:pPr marL="469900" indent="-457834">
              <a:lnSpc>
                <a:spcPct val="100000"/>
              </a:lnSpc>
              <a:buFont typeface="Arial"/>
              <a:buChar char="•"/>
              <a:tabLst>
                <a:tab pos="469900" algn="l"/>
                <a:tab pos="470534" algn="l"/>
              </a:tabLst>
            </a:pPr>
            <a:r>
              <a:rPr sz="1600" b="0" spc="-5" dirty="0">
                <a:solidFill>
                  <a:srgbClr val="353535"/>
                </a:solidFill>
                <a:latin typeface="Segoe UI Light"/>
                <a:cs typeface="Segoe UI Light"/>
              </a:rPr>
              <a:t>Will</a:t>
            </a:r>
            <a:r>
              <a:rPr sz="1600" b="0" dirty="0">
                <a:solidFill>
                  <a:srgbClr val="353535"/>
                </a:solidFill>
                <a:latin typeface="Segoe UI Light"/>
                <a:cs typeface="Segoe UI Light"/>
              </a:rPr>
              <a:t> </a:t>
            </a:r>
            <a:r>
              <a:rPr sz="1600" b="0" spc="-5" dirty="0">
                <a:solidFill>
                  <a:srgbClr val="353535"/>
                </a:solidFill>
                <a:latin typeface="Segoe UI Light"/>
                <a:cs typeface="Segoe UI Light"/>
              </a:rPr>
              <a:t>you</a:t>
            </a:r>
            <a:r>
              <a:rPr sz="1600" b="0" spc="15" dirty="0">
                <a:solidFill>
                  <a:srgbClr val="353535"/>
                </a:solidFill>
                <a:latin typeface="Segoe UI Light"/>
                <a:cs typeface="Segoe UI Light"/>
              </a:rPr>
              <a:t> </a:t>
            </a:r>
            <a:r>
              <a:rPr sz="1600" b="0" spc="-10" dirty="0">
                <a:solidFill>
                  <a:srgbClr val="353535"/>
                </a:solidFill>
                <a:latin typeface="Segoe UI Light"/>
                <a:cs typeface="Segoe UI Light"/>
              </a:rPr>
              <a:t>use</a:t>
            </a:r>
            <a:r>
              <a:rPr sz="1600" b="0" spc="20" dirty="0">
                <a:solidFill>
                  <a:srgbClr val="353535"/>
                </a:solidFill>
                <a:latin typeface="Segoe UI Light"/>
                <a:cs typeface="Segoe UI Light"/>
              </a:rPr>
              <a:t> </a:t>
            </a:r>
            <a:r>
              <a:rPr sz="1600" b="0" spc="-10" dirty="0">
                <a:solidFill>
                  <a:srgbClr val="353535"/>
                </a:solidFill>
                <a:latin typeface="Segoe UI Light"/>
                <a:cs typeface="Segoe UI Light"/>
              </a:rPr>
              <a:t>dashboards</a:t>
            </a:r>
            <a:r>
              <a:rPr sz="1600" b="0" spc="45" dirty="0">
                <a:solidFill>
                  <a:srgbClr val="353535"/>
                </a:solidFill>
                <a:latin typeface="Segoe UI Light"/>
                <a:cs typeface="Segoe UI Light"/>
              </a:rPr>
              <a:t> </a:t>
            </a:r>
            <a:r>
              <a:rPr sz="1600" b="0" spc="-10" dirty="0">
                <a:solidFill>
                  <a:srgbClr val="353535"/>
                </a:solidFill>
                <a:latin typeface="Segoe UI Light"/>
                <a:cs typeface="Segoe UI Light"/>
              </a:rPr>
              <a:t>and/or</a:t>
            </a:r>
            <a:r>
              <a:rPr sz="1600" b="0" spc="25" dirty="0">
                <a:solidFill>
                  <a:srgbClr val="353535"/>
                </a:solidFill>
                <a:latin typeface="Segoe UI Light"/>
                <a:cs typeface="Segoe UI Light"/>
              </a:rPr>
              <a:t> </a:t>
            </a:r>
            <a:r>
              <a:rPr sz="1600" b="0" spc="-5" dirty="0">
                <a:solidFill>
                  <a:srgbClr val="353535"/>
                </a:solidFill>
                <a:latin typeface="Segoe UI Light"/>
                <a:cs typeface="Segoe UI Light"/>
              </a:rPr>
              <a:t>ad-hoc</a:t>
            </a:r>
            <a:r>
              <a:rPr sz="1600" b="0" spc="20" dirty="0">
                <a:solidFill>
                  <a:srgbClr val="353535"/>
                </a:solidFill>
                <a:latin typeface="Segoe UI Light"/>
                <a:cs typeface="Segoe UI Light"/>
              </a:rPr>
              <a:t> </a:t>
            </a:r>
            <a:r>
              <a:rPr sz="1600" b="0" spc="-10" dirty="0">
                <a:solidFill>
                  <a:srgbClr val="353535"/>
                </a:solidFill>
                <a:latin typeface="Segoe UI Light"/>
                <a:cs typeface="Segoe UI Light"/>
              </a:rPr>
              <a:t>queries?</a:t>
            </a:r>
            <a:endParaRPr sz="1600" dirty="0">
              <a:latin typeface="Segoe UI Light"/>
              <a:cs typeface="Segoe UI Light"/>
            </a:endParaRPr>
          </a:p>
          <a:p>
            <a:pPr marL="469900" indent="-457834">
              <a:lnSpc>
                <a:spcPct val="100000"/>
              </a:lnSpc>
              <a:buFont typeface="Arial"/>
              <a:buChar char="•"/>
              <a:tabLst>
                <a:tab pos="469900" algn="l"/>
                <a:tab pos="470534" algn="l"/>
              </a:tabLst>
            </a:pPr>
            <a:r>
              <a:rPr sz="1600" b="0" spc="-5" dirty="0">
                <a:solidFill>
                  <a:srgbClr val="353535"/>
                </a:solidFill>
                <a:latin typeface="Segoe UI Light"/>
                <a:cs typeface="Segoe UI Light"/>
              </a:rPr>
              <a:t>Will</a:t>
            </a:r>
            <a:r>
              <a:rPr sz="1600" b="0" spc="-10" dirty="0">
                <a:solidFill>
                  <a:srgbClr val="353535"/>
                </a:solidFill>
                <a:latin typeface="Segoe UI Light"/>
                <a:cs typeface="Segoe UI Light"/>
              </a:rPr>
              <a:t> </a:t>
            </a:r>
            <a:r>
              <a:rPr sz="1600" b="0" spc="-5" dirty="0">
                <a:solidFill>
                  <a:srgbClr val="353535"/>
                </a:solidFill>
                <a:latin typeface="Segoe UI Light"/>
                <a:cs typeface="Segoe UI Light"/>
              </a:rPr>
              <a:t>you</a:t>
            </a:r>
            <a:r>
              <a:rPr sz="1600" b="0" spc="10" dirty="0">
                <a:solidFill>
                  <a:srgbClr val="353535"/>
                </a:solidFill>
                <a:latin typeface="Segoe UI Light"/>
                <a:cs typeface="Segoe UI Light"/>
              </a:rPr>
              <a:t> </a:t>
            </a:r>
            <a:r>
              <a:rPr sz="1600" b="0" spc="-10" dirty="0">
                <a:solidFill>
                  <a:srgbClr val="353535"/>
                </a:solidFill>
                <a:latin typeface="Segoe UI Light"/>
                <a:cs typeface="Segoe UI Light"/>
              </a:rPr>
              <a:t>use</a:t>
            </a:r>
            <a:r>
              <a:rPr sz="1600" b="0" spc="15" dirty="0">
                <a:solidFill>
                  <a:srgbClr val="353535"/>
                </a:solidFill>
                <a:latin typeface="Segoe UI Light"/>
                <a:cs typeface="Segoe UI Light"/>
              </a:rPr>
              <a:t> </a:t>
            </a:r>
            <a:r>
              <a:rPr sz="1600" b="0" spc="-10" dirty="0">
                <a:solidFill>
                  <a:srgbClr val="353535"/>
                </a:solidFill>
                <a:latin typeface="Segoe UI Light"/>
                <a:cs typeface="Segoe UI Light"/>
              </a:rPr>
              <a:t>batch</a:t>
            </a:r>
            <a:r>
              <a:rPr sz="1600" b="0" spc="20" dirty="0">
                <a:solidFill>
                  <a:srgbClr val="353535"/>
                </a:solidFill>
                <a:latin typeface="Segoe UI Light"/>
                <a:cs typeface="Segoe UI Light"/>
              </a:rPr>
              <a:t> </a:t>
            </a:r>
            <a:r>
              <a:rPr sz="1600" b="0" spc="-10" dirty="0">
                <a:solidFill>
                  <a:srgbClr val="353535"/>
                </a:solidFill>
                <a:latin typeface="Segoe UI Light"/>
                <a:cs typeface="Segoe UI Light"/>
              </a:rPr>
              <a:t>and/or</a:t>
            </a:r>
            <a:r>
              <a:rPr sz="1600" b="0" spc="20" dirty="0">
                <a:solidFill>
                  <a:srgbClr val="353535"/>
                </a:solidFill>
                <a:latin typeface="Segoe UI Light"/>
                <a:cs typeface="Segoe UI Light"/>
              </a:rPr>
              <a:t> </a:t>
            </a:r>
            <a:r>
              <a:rPr sz="1600" b="0" spc="-5" dirty="0">
                <a:solidFill>
                  <a:srgbClr val="353535"/>
                </a:solidFill>
                <a:latin typeface="Segoe UI Light"/>
                <a:cs typeface="Segoe UI Light"/>
              </a:rPr>
              <a:t>interactive</a:t>
            </a:r>
            <a:r>
              <a:rPr sz="1600" b="0" spc="35" dirty="0">
                <a:solidFill>
                  <a:srgbClr val="353535"/>
                </a:solidFill>
                <a:latin typeface="Segoe UI Light"/>
                <a:cs typeface="Segoe UI Light"/>
              </a:rPr>
              <a:t> </a:t>
            </a:r>
            <a:r>
              <a:rPr sz="1600" b="0" spc="-10" dirty="0">
                <a:solidFill>
                  <a:srgbClr val="353535"/>
                </a:solidFill>
                <a:latin typeface="Segoe UI Light"/>
                <a:cs typeface="Segoe UI Light"/>
              </a:rPr>
              <a:t>queries?</a:t>
            </a:r>
            <a:endParaRPr sz="1600" dirty="0">
              <a:latin typeface="Segoe UI Light"/>
              <a:cs typeface="Segoe UI Light"/>
            </a:endParaRPr>
          </a:p>
          <a:p>
            <a:pPr marL="469900" indent="-457834">
              <a:lnSpc>
                <a:spcPct val="100000"/>
              </a:lnSpc>
              <a:buFont typeface="Arial"/>
              <a:buChar char="•"/>
              <a:tabLst>
                <a:tab pos="469900" algn="l"/>
                <a:tab pos="470534" algn="l"/>
              </a:tabLst>
            </a:pPr>
            <a:r>
              <a:rPr sz="1600" b="0" spc="-5" dirty="0">
                <a:solidFill>
                  <a:srgbClr val="353535"/>
                </a:solidFill>
                <a:latin typeface="Segoe UI Light"/>
                <a:cs typeface="Segoe UI Light"/>
              </a:rPr>
              <a:t>How</a:t>
            </a:r>
            <a:r>
              <a:rPr sz="1600" b="0" spc="20" dirty="0">
                <a:solidFill>
                  <a:srgbClr val="353535"/>
                </a:solidFill>
                <a:latin typeface="Segoe UI Light"/>
                <a:cs typeface="Segoe UI Light"/>
              </a:rPr>
              <a:t> </a:t>
            </a:r>
            <a:r>
              <a:rPr sz="1600" b="0" spc="-5" dirty="0">
                <a:solidFill>
                  <a:srgbClr val="353535"/>
                </a:solidFill>
                <a:latin typeface="Segoe UI Light"/>
                <a:cs typeface="Segoe UI Light"/>
              </a:rPr>
              <a:t>fast </a:t>
            </a:r>
            <a:r>
              <a:rPr sz="1600" b="0" spc="-10" dirty="0">
                <a:solidFill>
                  <a:srgbClr val="353535"/>
                </a:solidFill>
                <a:latin typeface="Segoe UI Light"/>
                <a:cs typeface="Segoe UI Light"/>
              </a:rPr>
              <a:t>do</a:t>
            </a:r>
            <a:r>
              <a:rPr sz="1600" b="0" spc="10" dirty="0">
                <a:solidFill>
                  <a:srgbClr val="353535"/>
                </a:solidFill>
                <a:latin typeface="Segoe UI Light"/>
                <a:cs typeface="Segoe UI Light"/>
              </a:rPr>
              <a:t> </a:t>
            </a:r>
            <a:r>
              <a:rPr sz="1600" b="0" spc="-10" dirty="0">
                <a:solidFill>
                  <a:srgbClr val="353535"/>
                </a:solidFill>
                <a:latin typeface="Segoe UI Light"/>
                <a:cs typeface="Segoe UI Light"/>
              </a:rPr>
              <a:t>the</a:t>
            </a:r>
            <a:r>
              <a:rPr sz="1600" b="0" spc="20" dirty="0">
                <a:solidFill>
                  <a:srgbClr val="353535"/>
                </a:solidFill>
                <a:latin typeface="Segoe UI Light"/>
                <a:cs typeface="Segoe UI Light"/>
              </a:rPr>
              <a:t> </a:t>
            </a:r>
            <a:r>
              <a:rPr sz="1600" b="0" spc="-10" dirty="0">
                <a:solidFill>
                  <a:srgbClr val="353535"/>
                </a:solidFill>
                <a:latin typeface="Segoe UI Light"/>
                <a:cs typeface="Segoe UI Light"/>
              </a:rPr>
              <a:t>operational</a:t>
            </a:r>
            <a:r>
              <a:rPr sz="1600" b="0" spc="25" dirty="0">
                <a:solidFill>
                  <a:srgbClr val="353535"/>
                </a:solidFill>
                <a:latin typeface="Segoe UI Light"/>
                <a:cs typeface="Segoe UI Light"/>
              </a:rPr>
              <a:t> </a:t>
            </a:r>
            <a:r>
              <a:rPr sz="1600" b="0" spc="-10" dirty="0">
                <a:solidFill>
                  <a:srgbClr val="353535"/>
                </a:solidFill>
                <a:latin typeface="Segoe UI Light"/>
                <a:cs typeface="Segoe UI Light"/>
              </a:rPr>
              <a:t>reports</a:t>
            </a:r>
            <a:r>
              <a:rPr sz="1600" b="0" spc="25" dirty="0">
                <a:solidFill>
                  <a:srgbClr val="353535"/>
                </a:solidFill>
                <a:latin typeface="Segoe UI Light"/>
                <a:cs typeface="Segoe UI Light"/>
              </a:rPr>
              <a:t> </a:t>
            </a:r>
            <a:r>
              <a:rPr sz="1600" b="0" spc="-10" dirty="0">
                <a:solidFill>
                  <a:srgbClr val="353535"/>
                </a:solidFill>
                <a:latin typeface="Segoe UI Light"/>
                <a:cs typeface="Segoe UI Light"/>
              </a:rPr>
              <a:t>need</a:t>
            </a:r>
            <a:r>
              <a:rPr sz="1600" b="0" spc="30" dirty="0">
                <a:solidFill>
                  <a:srgbClr val="353535"/>
                </a:solidFill>
                <a:latin typeface="Segoe UI Light"/>
                <a:cs typeface="Segoe UI Light"/>
              </a:rPr>
              <a:t> </a:t>
            </a:r>
            <a:r>
              <a:rPr sz="1600" b="0" spc="-10" dirty="0">
                <a:solidFill>
                  <a:srgbClr val="353535"/>
                </a:solidFill>
                <a:latin typeface="Segoe UI Light"/>
                <a:cs typeface="Segoe UI Light"/>
              </a:rPr>
              <a:t>to</a:t>
            </a:r>
            <a:r>
              <a:rPr sz="1600" b="0" spc="10" dirty="0">
                <a:solidFill>
                  <a:srgbClr val="353535"/>
                </a:solidFill>
                <a:latin typeface="Segoe UI Light"/>
                <a:cs typeface="Segoe UI Light"/>
              </a:rPr>
              <a:t> </a:t>
            </a:r>
            <a:r>
              <a:rPr sz="1600" b="0" spc="-10" dirty="0">
                <a:solidFill>
                  <a:srgbClr val="353535"/>
                </a:solidFill>
                <a:latin typeface="Segoe UI Light"/>
                <a:cs typeface="Segoe UI Light"/>
              </a:rPr>
              <a:t>run?</a:t>
            </a:r>
            <a:endParaRPr sz="1600" dirty="0">
              <a:latin typeface="Segoe UI Light"/>
              <a:cs typeface="Segoe UI Light"/>
            </a:endParaRPr>
          </a:p>
          <a:p>
            <a:pPr marL="469900" indent="-457834">
              <a:lnSpc>
                <a:spcPct val="100000"/>
              </a:lnSpc>
              <a:buFont typeface="Arial"/>
              <a:buChar char="•"/>
              <a:tabLst>
                <a:tab pos="469900" algn="l"/>
                <a:tab pos="470534" algn="l"/>
              </a:tabLst>
            </a:pPr>
            <a:r>
              <a:rPr sz="1600" b="0" spc="-5" dirty="0">
                <a:solidFill>
                  <a:srgbClr val="353535"/>
                </a:solidFill>
                <a:latin typeface="Segoe UI Light"/>
                <a:cs typeface="Segoe UI Light"/>
              </a:rPr>
              <a:t>Will</a:t>
            </a:r>
            <a:r>
              <a:rPr sz="1600" b="0" spc="-15" dirty="0">
                <a:solidFill>
                  <a:srgbClr val="353535"/>
                </a:solidFill>
                <a:latin typeface="Segoe UI Light"/>
                <a:cs typeface="Segoe UI Light"/>
              </a:rPr>
              <a:t> </a:t>
            </a:r>
            <a:r>
              <a:rPr sz="1600" b="0" spc="-5" dirty="0">
                <a:solidFill>
                  <a:srgbClr val="353535"/>
                </a:solidFill>
                <a:latin typeface="Segoe UI Light"/>
                <a:cs typeface="Segoe UI Light"/>
              </a:rPr>
              <a:t>you</a:t>
            </a:r>
            <a:r>
              <a:rPr sz="1600" b="0" spc="5" dirty="0">
                <a:solidFill>
                  <a:srgbClr val="353535"/>
                </a:solidFill>
                <a:latin typeface="Segoe UI Light"/>
                <a:cs typeface="Segoe UI Light"/>
              </a:rPr>
              <a:t> </a:t>
            </a:r>
            <a:r>
              <a:rPr sz="1600" b="0" spc="-10" dirty="0">
                <a:solidFill>
                  <a:srgbClr val="353535"/>
                </a:solidFill>
                <a:latin typeface="Segoe UI Light"/>
                <a:cs typeface="Segoe UI Light"/>
              </a:rPr>
              <a:t>do</a:t>
            </a:r>
            <a:r>
              <a:rPr sz="1600" b="0" spc="10" dirty="0">
                <a:solidFill>
                  <a:srgbClr val="353535"/>
                </a:solidFill>
                <a:latin typeface="Segoe UI Light"/>
                <a:cs typeface="Segoe UI Light"/>
              </a:rPr>
              <a:t> </a:t>
            </a:r>
            <a:r>
              <a:rPr sz="1600" b="0" spc="-10" dirty="0">
                <a:solidFill>
                  <a:srgbClr val="353535"/>
                </a:solidFill>
                <a:latin typeface="Segoe UI Light"/>
                <a:cs typeface="Segoe UI Light"/>
              </a:rPr>
              <a:t>predictive</a:t>
            </a:r>
            <a:r>
              <a:rPr sz="1600" b="0" spc="45" dirty="0">
                <a:solidFill>
                  <a:srgbClr val="353535"/>
                </a:solidFill>
                <a:latin typeface="Segoe UI Light"/>
                <a:cs typeface="Segoe UI Light"/>
              </a:rPr>
              <a:t> </a:t>
            </a:r>
            <a:r>
              <a:rPr sz="1600" b="0" spc="-10" dirty="0">
                <a:solidFill>
                  <a:srgbClr val="353535"/>
                </a:solidFill>
                <a:latin typeface="Segoe UI Light"/>
                <a:cs typeface="Segoe UI Light"/>
              </a:rPr>
              <a:t>analytics?</a:t>
            </a:r>
            <a:endParaRPr sz="1600" dirty="0">
              <a:latin typeface="Segoe UI Light"/>
              <a:cs typeface="Segoe UI Light"/>
            </a:endParaRPr>
          </a:p>
          <a:p>
            <a:pPr marL="469900" indent="-457834">
              <a:lnSpc>
                <a:spcPct val="100000"/>
              </a:lnSpc>
              <a:buFont typeface="Arial"/>
              <a:buChar char="•"/>
              <a:tabLst>
                <a:tab pos="469900" algn="l"/>
                <a:tab pos="470534" algn="l"/>
              </a:tabLst>
            </a:pPr>
            <a:r>
              <a:rPr sz="1600" b="0" spc="-5" dirty="0">
                <a:solidFill>
                  <a:srgbClr val="353535"/>
                </a:solidFill>
                <a:latin typeface="Segoe UI Light"/>
                <a:cs typeface="Segoe UI Light"/>
              </a:rPr>
              <a:t>Do</a:t>
            </a:r>
            <a:r>
              <a:rPr sz="1600" b="0" spc="-10" dirty="0">
                <a:solidFill>
                  <a:srgbClr val="353535"/>
                </a:solidFill>
                <a:latin typeface="Segoe UI Light"/>
                <a:cs typeface="Segoe UI Light"/>
              </a:rPr>
              <a:t> </a:t>
            </a:r>
            <a:r>
              <a:rPr sz="1600" b="0" spc="-5" dirty="0">
                <a:solidFill>
                  <a:srgbClr val="353535"/>
                </a:solidFill>
                <a:latin typeface="Segoe UI Light"/>
                <a:cs typeface="Segoe UI Light"/>
              </a:rPr>
              <a:t>you</a:t>
            </a:r>
            <a:r>
              <a:rPr sz="1600" b="0" spc="5" dirty="0">
                <a:solidFill>
                  <a:srgbClr val="353535"/>
                </a:solidFill>
                <a:latin typeface="Segoe UI Light"/>
                <a:cs typeface="Segoe UI Light"/>
              </a:rPr>
              <a:t> </a:t>
            </a:r>
            <a:r>
              <a:rPr sz="1600" b="0" spc="-5" dirty="0">
                <a:solidFill>
                  <a:srgbClr val="353535"/>
                </a:solidFill>
                <a:latin typeface="Segoe UI Light"/>
                <a:cs typeface="Segoe UI Light"/>
              </a:rPr>
              <a:t>want</a:t>
            </a:r>
            <a:r>
              <a:rPr sz="1600" b="0" spc="5" dirty="0">
                <a:solidFill>
                  <a:srgbClr val="353535"/>
                </a:solidFill>
                <a:latin typeface="Segoe UI Light"/>
                <a:cs typeface="Segoe UI Light"/>
              </a:rPr>
              <a:t> </a:t>
            </a:r>
            <a:r>
              <a:rPr sz="1600" b="0" spc="-10" dirty="0">
                <a:solidFill>
                  <a:srgbClr val="353535"/>
                </a:solidFill>
                <a:latin typeface="Segoe UI Light"/>
                <a:cs typeface="Segoe UI Light"/>
              </a:rPr>
              <a:t>to</a:t>
            </a:r>
            <a:r>
              <a:rPr sz="1600" b="0" dirty="0">
                <a:solidFill>
                  <a:srgbClr val="353535"/>
                </a:solidFill>
                <a:latin typeface="Segoe UI Light"/>
                <a:cs typeface="Segoe UI Light"/>
              </a:rPr>
              <a:t> </a:t>
            </a:r>
            <a:r>
              <a:rPr sz="1600" b="0" spc="-5" dirty="0">
                <a:solidFill>
                  <a:srgbClr val="353535"/>
                </a:solidFill>
                <a:latin typeface="Segoe UI Light"/>
                <a:cs typeface="Segoe UI Light"/>
              </a:rPr>
              <a:t>use</a:t>
            </a:r>
            <a:r>
              <a:rPr sz="1600" b="0" spc="5" dirty="0">
                <a:solidFill>
                  <a:srgbClr val="353535"/>
                </a:solidFill>
                <a:latin typeface="Segoe UI Light"/>
                <a:cs typeface="Segoe UI Light"/>
              </a:rPr>
              <a:t> </a:t>
            </a:r>
            <a:r>
              <a:rPr sz="1600" b="0" spc="-5" dirty="0">
                <a:solidFill>
                  <a:srgbClr val="353535"/>
                </a:solidFill>
                <a:latin typeface="Segoe UI Light"/>
                <a:cs typeface="Segoe UI Light"/>
              </a:rPr>
              <a:t>Microsoft tools</a:t>
            </a:r>
            <a:r>
              <a:rPr sz="1600" b="0" spc="10" dirty="0">
                <a:solidFill>
                  <a:srgbClr val="353535"/>
                </a:solidFill>
                <a:latin typeface="Segoe UI Light"/>
                <a:cs typeface="Segoe UI Light"/>
              </a:rPr>
              <a:t> </a:t>
            </a:r>
            <a:r>
              <a:rPr sz="1600" b="0" spc="-5" dirty="0">
                <a:solidFill>
                  <a:srgbClr val="353535"/>
                </a:solidFill>
                <a:latin typeface="Segoe UI Light"/>
                <a:cs typeface="Segoe UI Light"/>
              </a:rPr>
              <a:t>or open</a:t>
            </a:r>
            <a:r>
              <a:rPr sz="1600" b="0" spc="15" dirty="0">
                <a:solidFill>
                  <a:srgbClr val="353535"/>
                </a:solidFill>
                <a:latin typeface="Segoe UI Light"/>
                <a:cs typeface="Segoe UI Light"/>
              </a:rPr>
              <a:t> </a:t>
            </a:r>
            <a:r>
              <a:rPr sz="1600" b="0" spc="-5" dirty="0">
                <a:solidFill>
                  <a:srgbClr val="353535"/>
                </a:solidFill>
                <a:latin typeface="Segoe UI Light"/>
                <a:cs typeface="Segoe UI Light"/>
              </a:rPr>
              <a:t>source?</a:t>
            </a:r>
            <a:endParaRPr sz="1600" dirty="0">
              <a:latin typeface="Segoe UI Light"/>
              <a:cs typeface="Segoe UI Light"/>
            </a:endParaRPr>
          </a:p>
          <a:p>
            <a:pPr marL="469900" indent="-457834">
              <a:lnSpc>
                <a:spcPct val="100000"/>
              </a:lnSpc>
              <a:spcBef>
                <a:spcPts val="5"/>
              </a:spcBef>
              <a:buFont typeface="Arial"/>
              <a:buChar char="•"/>
              <a:tabLst>
                <a:tab pos="469900" algn="l"/>
                <a:tab pos="470534" algn="l"/>
              </a:tabLst>
            </a:pPr>
            <a:r>
              <a:rPr sz="1600" b="0" spc="-10" dirty="0">
                <a:solidFill>
                  <a:srgbClr val="353535"/>
                </a:solidFill>
                <a:latin typeface="Segoe UI Light"/>
                <a:cs typeface="Segoe UI Light"/>
              </a:rPr>
              <a:t>What</a:t>
            </a:r>
            <a:r>
              <a:rPr sz="1600" b="0" spc="20" dirty="0">
                <a:solidFill>
                  <a:srgbClr val="353535"/>
                </a:solidFill>
                <a:latin typeface="Segoe UI Light"/>
                <a:cs typeface="Segoe UI Light"/>
              </a:rPr>
              <a:t> </a:t>
            </a:r>
            <a:r>
              <a:rPr sz="1600" b="0" spc="-5" dirty="0">
                <a:solidFill>
                  <a:srgbClr val="353535"/>
                </a:solidFill>
                <a:latin typeface="Segoe UI Light"/>
                <a:cs typeface="Segoe UI Light"/>
              </a:rPr>
              <a:t>are</a:t>
            </a:r>
            <a:r>
              <a:rPr sz="1600" b="0" dirty="0">
                <a:solidFill>
                  <a:srgbClr val="353535"/>
                </a:solidFill>
                <a:latin typeface="Segoe UI Light"/>
                <a:cs typeface="Segoe UI Light"/>
              </a:rPr>
              <a:t> </a:t>
            </a:r>
            <a:r>
              <a:rPr sz="1600" b="0" spc="-5" dirty="0">
                <a:solidFill>
                  <a:srgbClr val="353535"/>
                </a:solidFill>
                <a:latin typeface="Segoe UI Light"/>
                <a:cs typeface="Segoe UI Light"/>
              </a:rPr>
              <a:t>your</a:t>
            </a:r>
            <a:r>
              <a:rPr sz="1600" b="0" spc="10" dirty="0">
                <a:solidFill>
                  <a:srgbClr val="353535"/>
                </a:solidFill>
                <a:latin typeface="Segoe UI Light"/>
                <a:cs typeface="Segoe UI Light"/>
              </a:rPr>
              <a:t> </a:t>
            </a:r>
            <a:r>
              <a:rPr sz="1600" b="0" spc="-10" dirty="0">
                <a:solidFill>
                  <a:srgbClr val="353535"/>
                </a:solidFill>
                <a:latin typeface="Segoe UI Light"/>
                <a:cs typeface="Segoe UI Light"/>
              </a:rPr>
              <a:t>high</a:t>
            </a:r>
            <a:r>
              <a:rPr sz="1600" b="0" spc="45" dirty="0">
                <a:solidFill>
                  <a:srgbClr val="353535"/>
                </a:solidFill>
                <a:latin typeface="Segoe UI Light"/>
                <a:cs typeface="Segoe UI Light"/>
              </a:rPr>
              <a:t> </a:t>
            </a:r>
            <a:r>
              <a:rPr sz="1600" b="0" spc="-10" dirty="0">
                <a:solidFill>
                  <a:srgbClr val="353535"/>
                </a:solidFill>
                <a:latin typeface="Segoe UI Light"/>
                <a:cs typeface="Segoe UI Light"/>
              </a:rPr>
              <a:t>availability</a:t>
            </a:r>
            <a:r>
              <a:rPr sz="1600" b="0" spc="20" dirty="0">
                <a:solidFill>
                  <a:srgbClr val="353535"/>
                </a:solidFill>
                <a:latin typeface="Segoe UI Light"/>
                <a:cs typeface="Segoe UI Light"/>
              </a:rPr>
              <a:t> </a:t>
            </a:r>
            <a:r>
              <a:rPr sz="1600" b="0" spc="-10" dirty="0">
                <a:solidFill>
                  <a:srgbClr val="353535"/>
                </a:solidFill>
                <a:latin typeface="Segoe UI Light"/>
                <a:cs typeface="Segoe UI Light"/>
              </a:rPr>
              <a:t>and/or</a:t>
            </a:r>
            <a:r>
              <a:rPr sz="1600" b="0" spc="30" dirty="0">
                <a:solidFill>
                  <a:srgbClr val="353535"/>
                </a:solidFill>
                <a:latin typeface="Segoe UI Light"/>
                <a:cs typeface="Segoe UI Light"/>
              </a:rPr>
              <a:t> </a:t>
            </a:r>
            <a:r>
              <a:rPr sz="1600" b="0" spc="-10" dirty="0">
                <a:solidFill>
                  <a:srgbClr val="353535"/>
                </a:solidFill>
                <a:latin typeface="Segoe UI Light"/>
                <a:cs typeface="Segoe UI Light"/>
              </a:rPr>
              <a:t>disaster</a:t>
            </a:r>
            <a:r>
              <a:rPr sz="1600" b="0" spc="20" dirty="0">
                <a:solidFill>
                  <a:srgbClr val="353535"/>
                </a:solidFill>
                <a:latin typeface="Segoe UI Light"/>
                <a:cs typeface="Segoe UI Light"/>
              </a:rPr>
              <a:t> </a:t>
            </a:r>
            <a:r>
              <a:rPr sz="1600" b="0" spc="-10" dirty="0">
                <a:solidFill>
                  <a:srgbClr val="353535"/>
                </a:solidFill>
                <a:latin typeface="Segoe UI Light"/>
                <a:cs typeface="Segoe UI Light"/>
              </a:rPr>
              <a:t>recovery</a:t>
            </a:r>
            <a:r>
              <a:rPr sz="1600" b="0" spc="20" dirty="0">
                <a:solidFill>
                  <a:srgbClr val="353535"/>
                </a:solidFill>
                <a:latin typeface="Segoe UI Light"/>
                <a:cs typeface="Segoe UI Light"/>
              </a:rPr>
              <a:t> </a:t>
            </a:r>
            <a:r>
              <a:rPr sz="1600" b="0" spc="-10" dirty="0">
                <a:solidFill>
                  <a:srgbClr val="353535"/>
                </a:solidFill>
                <a:latin typeface="Segoe UI Light"/>
                <a:cs typeface="Segoe UI Light"/>
              </a:rPr>
              <a:t>requirements?</a:t>
            </a:r>
            <a:endParaRPr sz="1600" dirty="0">
              <a:latin typeface="Segoe UI Light"/>
              <a:cs typeface="Segoe UI Light"/>
            </a:endParaRPr>
          </a:p>
          <a:p>
            <a:pPr marL="469900" indent="-457834">
              <a:lnSpc>
                <a:spcPct val="100000"/>
              </a:lnSpc>
              <a:buFont typeface="Arial"/>
              <a:buChar char="•"/>
              <a:tabLst>
                <a:tab pos="469900" algn="l"/>
                <a:tab pos="470534" algn="l"/>
              </a:tabLst>
            </a:pPr>
            <a:r>
              <a:rPr sz="1600" b="0" spc="-5" dirty="0">
                <a:solidFill>
                  <a:srgbClr val="353535"/>
                </a:solidFill>
                <a:latin typeface="Segoe UI Light"/>
                <a:cs typeface="Segoe UI Light"/>
              </a:rPr>
              <a:t>Do</a:t>
            </a:r>
            <a:r>
              <a:rPr sz="1600" b="0" dirty="0">
                <a:solidFill>
                  <a:srgbClr val="353535"/>
                </a:solidFill>
                <a:latin typeface="Segoe UI Light"/>
                <a:cs typeface="Segoe UI Light"/>
              </a:rPr>
              <a:t> </a:t>
            </a:r>
            <a:r>
              <a:rPr sz="1600" b="0" spc="-10" dirty="0">
                <a:solidFill>
                  <a:srgbClr val="353535"/>
                </a:solidFill>
                <a:latin typeface="Segoe UI Light"/>
                <a:cs typeface="Segoe UI Light"/>
              </a:rPr>
              <a:t>you</a:t>
            </a:r>
            <a:r>
              <a:rPr sz="1600" b="0" spc="10" dirty="0">
                <a:solidFill>
                  <a:srgbClr val="353535"/>
                </a:solidFill>
                <a:latin typeface="Segoe UI Light"/>
                <a:cs typeface="Segoe UI Light"/>
              </a:rPr>
              <a:t> </a:t>
            </a:r>
            <a:r>
              <a:rPr sz="1600" b="0" spc="-10" dirty="0">
                <a:solidFill>
                  <a:srgbClr val="353535"/>
                </a:solidFill>
                <a:latin typeface="Segoe UI Light"/>
                <a:cs typeface="Segoe UI Light"/>
              </a:rPr>
              <a:t>need</a:t>
            </a:r>
            <a:r>
              <a:rPr sz="1600" b="0" spc="30" dirty="0">
                <a:solidFill>
                  <a:srgbClr val="353535"/>
                </a:solidFill>
                <a:latin typeface="Segoe UI Light"/>
                <a:cs typeface="Segoe UI Light"/>
              </a:rPr>
              <a:t> </a:t>
            </a:r>
            <a:r>
              <a:rPr sz="1600" b="0" spc="-10" dirty="0">
                <a:solidFill>
                  <a:srgbClr val="353535"/>
                </a:solidFill>
                <a:latin typeface="Segoe UI Light"/>
                <a:cs typeface="Segoe UI Light"/>
              </a:rPr>
              <a:t>to</a:t>
            </a:r>
            <a:r>
              <a:rPr sz="1600" b="0" spc="5" dirty="0">
                <a:solidFill>
                  <a:srgbClr val="353535"/>
                </a:solidFill>
                <a:latin typeface="Segoe UI Light"/>
                <a:cs typeface="Segoe UI Light"/>
              </a:rPr>
              <a:t> </a:t>
            </a:r>
            <a:r>
              <a:rPr sz="1600" b="0" spc="-5" dirty="0">
                <a:solidFill>
                  <a:srgbClr val="353535"/>
                </a:solidFill>
                <a:latin typeface="Segoe UI Light"/>
                <a:cs typeface="Segoe UI Light"/>
              </a:rPr>
              <a:t>master the</a:t>
            </a:r>
            <a:r>
              <a:rPr sz="1600" b="0" spc="20" dirty="0">
                <a:solidFill>
                  <a:srgbClr val="353535"/>
                </a:solidFill>
                <a:latin typeface="Segoe UI Light"/>
                <a:cs typeface="Segoe UI Light"/>
              </a:rPr>
              <a:t> </a:t>
            </a:r>
            <a:r>
              <a:rPr sz="1600" b="0" spc="-10" dirty="0">
                <a:solidFill>
                  <a:srgbClr val="353535"/>
                </a:solidFill>
                <a:latin typeface="Segoe UI Light"/>
                <a:cs typeface="Segoe UI Light"/>
              </a:rPr>
              <a:t>data</a:t>
            </a:r>
            <a:r>
              <a:rPr sz="1600" b="0" spc="5" dirty="0">
                <a:solidFill>
                  <a:srgbClr val="353535"/>
                </a:solidFill>
                <a:latin typeface="Segoe UI Light"/>
                <a:cs typeface="Segoe UI Light"/>
              </a:rPr>
              <a:t> </a:t>
            </a:r>
            <a:r>
              <a:rPr sz="1600" b="0" spc="-5" dirty="0">
                <a:solidFill>
                  <a:srgbClr val="353535"/>
                </a:solidFill>
                <a:latin typeface="Segoe UI Light"/>
                <a:cs typeface="Segoe UI Light"/>
              </a:rPr>
              <a:t>(MDM)?</a:t>
            </a:r>
            <a:endParaRPr sz="1600" dirty="0">
              <a:latin typeface="Segoe UI Light"/>
              <a:cs typeface="Segoe UI Light"/>
            </a:endParaRPr>
          </a:p>
          <a:p>
            <a:pPr marL="469900" indent="-457834">
              <a:lnSpc>
                <a:spcPct val="100000"/>
              </a:lnSpc>
              <a:buFont typeface="Arial"/>
              <a:buChar char="•"/>
              <a:tabLst>
                <a:tab pos="469900" algn="l"/>
                <a:tab pos="470534" algn="l"/>
              </a:tabLst>
            </a:pPr>
            <a:r>
              <a:rPr sz="1600" b="0" spc="-5" dirty="0">
                <a:solidFill>
                  <a:srgbClr val="353535"/>
                </a:solidFill>
                <a:latin typeface="Segoe UI Light"/>
                <a:cs typeface="Segoe UI Light"/>
              </a:rPr>
              <a:t>Are there</a:t>
            </a:r>
            <a:r>
              <a:rPr sz="1600" b="0" spc="30" dirty="0">
                <a:solidFill>
                  <a:srgbClr val="353535"/>
                </a:solidFill>
                <a:latin typeface="Segoe UI Light"/>
                <a:cs typeface="Segoe UI Light"/>
              </a:rPr>
              <a:t> </a:t>
            </a:r>
            <a:r>
              <a:rPr sz="1600" b="0" spc="-10" dirty="0">
                <a:solidFill>
                  <a:srgbClr val="353535"/>
                </a:solidFill>
                <a:latin typeface="Segoe UI Light"/>
                <a:cs typeface="Segoe UI Light"/>
              </a:rPr>
              <a:t>any</a:t>
            </a:r>
            <a:r>
              <a:rPr sz="1600" b="0" spc="15" dirty="0">
                <a:solidFill>
                  <a:srgbClr val="353535"/>
                </a:solidFill>
                <a:latin typeface="Segoe UI Light"/>
                <a:cs typeface="Segoe UI Light"/>
              </a:rPr>
              <a:t> </a:t>
            </a:r>
            <a:r>
              <a:rPr sz="1600" b="0" spc="-10" dirty="0">
                <a:solidFill>
                  <a:srgbClr val="353535"/>
                </a:solidFill>
                <a:latin typeface="Segoe UI Light"/>
                <a:cs typeface="Segoe UI Light"/>
              </a:rPr>
              <a:t>security</a:t>
            </a:r>
            <a:r>
              <a:rPr sz="1600" b="0" spc="25" dirty="0">
                <a:solidFill>
                  <a:srgbClr val="353535"/>
                </a:solidFill>
                <a:latin typeface="Segoe UI Light"/>
                <a:cs typeface="Segoe UI Light"/>
              </a:rPr>
              <a:t> </a:t>
            </a:r>
            <a:r>
              <a:rPr sz="1600" b="0" spc="-10" dirty="0">
                <a:solidFill>
                  <a:srgbClr val="353535"/>
                </a:solidFill>
                <a:latin typeface="Segoe UI Light"/>
                <a:cs typeface="Segoe UI Light"/>
              </a:rPr>
              <a:t>limitations</a:t>
            </a:r>
            <a:r>
              <a:rPr sz="1600" b="0" spc="35" dirty="0">
                <a:solidFill>
                  <a:srgbClr val="353535"/>
                </a:solidFill>
                <a:latin typeface="Segoe UI Light"/>
                <a:cs typeface="Segoe UI Light"/>
              </a:rPr>
              <a:t> </a:t>
            </a:r>
            <a:r>
              <a:rPr sz="1600" b="0" spc="-5" dirty="0">
                <a:solidFill>
                  <a:srgbClr val="353535"/>
                </a:solidFill>
                <a:latin typeface="Segoe UI Light"/>
                <a:cs typeface="Segoe UI Light"/>
              </a:rPr>
              <a:t>with</a:t>
            </a:r>
            <a:r>
              <a:rPr sz="1600" b="0" spc="30" dirty="0">
                <a:solidFill>
                  <a:srgbClr val="353535"/>
                </a:solidFill>
                <a:latin typeface="Segoe UI Light"/>
                <a:cs typeface="Segoe UI Light"/>
              </a:rPr>
              <a:t> </a:t>
            </a:r>
            <a:r>
              <a:rPr sz="1600" b="0" spc="-10" dirty="0">
                <a:solidFill>
                  <a:srgbClr val="353535"/>
                </a:solidFill>
                <a:latin typeface="Segoe UI Light"/>
                <a:cs typeface="Segoe UI Light"/>
              </a:rPr>
              <a:t>storing</a:t>
            </a:r>
            <a:r>
              <a:rPr sz="1600" b="0" spc="10" dirty="0">
                <a:solidFill>
                  <a:srgbClr val="353535"/>
                </a:solidFill>
                <a:latin typeface="Segoe UI Light"/>
                <a:cs typeface="Segoe UI Light"/>
              </a:rPr>
              <a:t> </a:t>
            </a:r>
            <a:r>
              <a:rPr sz="1600" b="0" spc="-10" dirty="0">
                <a:solidFill>
                  <a:srgbClr val="353535"/>
                </a:solidFill>
                <a:latin typeface="Segoe UI Light"/>
                <a:cs typeface="Segoe UI Light"/>
              </a:rPr>
              <a:t>data</a:t>
            </a:r>
            <a:r>
              <a:rPr sz="1600" b="0" spc="20" dirty="0">
                <a:solidFill>
                  <a:srgbClr val="353535"/>
                </a:solidFill>
                <a:latin typeface="Segoe UI Light"/>
                <a:cs typeface="Segoe UI Light"/>
              </a:rPr>
              <a:t> </a:t>
            </a:r>
            <a:r>
              <a:rPr sz="1600" b="0" spc="-5" dirty="0">
                <a:solidFill>
                  <a:srgbClr val="353535"/>
                </a:solidFill>
                <a:latin typeface="Segoe UI Light"/>
                <a:cs typeface="Segoe UI Light"/>
              </a:rPr>
              <a:t>in</a:t>
            </a:r>
            <a:r>
              <a:rPr sz="1600" b="0" dirty="0">
                <a:solidFill>
                  <a:srgbClr val="353535"/>
                </a:solidFill>
                <a:latin typeface="Segoe UI Light"/>
                <a:cs typeface="Segoe UI Light"/>
              </a:rPr>
              <a:t> </a:t>
            </a:r>
            <a:r>
              <a:rPr sz="1600" b="0" spc="-10" dirty="0">
                <a:solidFill>
                  <a:srgbClr val="353535"/>
                </a:solidFill>
                <a:latin typeface="Segoe UI Light"/>
                <a:cs typeface="Segoe UI Light"/>
              </a:rPr>
              <a:t>the</a:t>
            </a:r>
            <a:r>
              <a:rPr sz="1600" b="0" spc="20" dirty="0">
                <a:solidFill>
                  <a:srgbClr val="353535"/>
                </a:solidFill>
                <a:latin typeface="Segoe UI Light"/>
                <a:cs typeface="Segoe UI Light"/>
              </a:rPr>
              <a:t> </a:t>
            </a:r>
            <a:r>
              <a:rPr sz="1600" b="0" spc="-5" dirty="0">
                <a:solidFill>
                  <a:srgbClr val="353535"/>
                </a:solidFill>
                <a:latin typeface="Segoe UI Light"/>
                <a:cs typeface="Segoe UI Light"/>
              </a:rPr>
              <a:t>cloud?</a:t>
            </a:r>
            <a:endParaRPr sz="1600" dirty="0">
              <a:latin typeface="Segoe UI Light"/>
              <a:cs typeface="Segoe UI Light"/>
            </a:endParaRPr>
          </a:p>
          <a:p>
            <a:pPr marL="469900" indent="-457834">
              <a:lnSpc>
                <a:spcPct val="100000"/>
              </a:lnSpc>
              <a:buFont typeface="Arial"/>
              <a:buChar char="•"/>
              <a:tabLst>
                <a:tab pos="469900" algn="l"/>
                <a:tab pos="470534" algn="l"/>
              </a:tabLst>
            </a:pPr>
            <a:r>
              <a:rPr sz="1600" b="0" spc="-5" dirty="0">
                <a:solidFill>
                  <a:srgbClr val="353535"/>
                </a:solidFill>
                <a:latin typeface="Segoe UI Light"/>
                <a:cs typeface="Segoe UI Light"/>
              </a:rPr>
              <a:t>Does</a:t>
            </a:r>
            <a:r>
              <a:rPr sz="1600" b="0" spc="10" dirty="0">
                <a:solidFill>
                  <a:srgbClr val="353535"/>
                </a:solidFill>
                <a:latin typeface="Segoe UI Light"/>
                <a:cs typeface="Segoe UI Light"/>
              </a:rPr>
              <a:t> </a:t>
            </a:r>
            <a:r>
              <a:rPr sz="1600" b="0" spc="-10" dirty="0">
                <a:solidFill>
                  <a:srgbClr val="353535"/>
                </a:solidFill>
                <a:latin typeface="Segoe UI Light"/>
                <a:cs typeface="Segoe UI Light"/>
              </a:rPr>
              <a:t>this</a:t>
            </a:r>
            <a:r>
              <a:rPr sz="1600" b="0" spc="25" dirty="0">
                <a:solidFill>
                  <a:srgbClr val="353535"/>
                </a:solidFill>
                <a:latin typeface="Segoe UI Light"/>
                <a:cs typeface="Segoe UI Light"/>
              </a:rPr>
              <a:t> </a:t>
            </a:r>
            <a:r>
              <a:rPr sz="1600" b="0" spc="-10" dirty="0">
                <a:solidFill>
                  <a:srgbClr val="353535"/>
                </a:solidFill>
                <a:latin typeface="Segoe UI Light"/>
                <a:cs typeface="Segoe UI Light"/>
              </a:rPr>
              <a:t>solution</a:t>
            </a:r>
            <a:r>
              <a:rPr sz="1600" b="0" spc="30" dirty="0">
                <a:solidFill>
                  <a:srgbClr val="353535"/>
                </a:solidFill>
                <a:latin typeface="Segoe UI Light"/>
                <a:cs typeface="Segoe UI Light"/>
              </a:rPr>
              <a:t> </a:t>
            </a:r>
            <a:r>
              <a:rPr sz="1600" b="0" spc="-10" dirty="0">
                <a:solidFill>
                  <a:srgbClr val="353535"/>
                </a:solidFill>
                <a:latin typeface="Segoe UI Light"/>
                <a:cs typeface="Segoe UI Light"/>
              </a:rPr>
              <a:t>require</a:t>
            </a:r>
            <a:r>
              <a:rPr sz="1600" b="0" spc="30" dirty="0">
                <a:solidFill>
                  <a:srgbClr val="353535"/>
                </a:solidFill>
                <a:latin typeface="Segoe UI Light"/>
                <a:cs typeface="Segoe UI Light"/>
              </a:rPr>
              <a:t> </a:t>
            </a:r>
            <a:r>
              <a:rPr sz="1600" b="0" spc="-5" dirty="0">
                <a:solidFill>
                  <a:srgbClr val="353535"/>
                </a:solidFill>
                <a:latin typeface="Segoe UI Light"/>
                <a:cs typeface="Segoe UI Light"/>
              </a:rPr>
              <a:t>24/7</a:t>
            </a:r>
            <a:r>
              <a:rPr sz="1600" b="0" dirty="0">
                <a:solidFill>
                  <a:srgbClr val="353535"/>
                </a:solidFill>
                <a:latin typeface="Segoe UI Light"/>
                <a:cs typeface="Segoe UI Light"/>
              </a:rPr>
              <a:t> </a:t>
            </a:r>
            <a:r>
              <a:rPr sz="1600" b="0" spc="-5" dirty="0">
                <a:solidFill>
                  <a:srgbClr val="353535"/>
                </a:solidFill>
                <a:latin typeface="Segoe UI Light"/>
                <a:cs typeface="Segoe UI Light"/>
              </a:rPr>
              <a:t>client</a:t>
            </a:r>
            <a:r>
              <a:rPr sz="1600" b="0" spc="25" dirty="0">
                <a:solidFill>
                  <a:srgbClr val="353535"/>
                </a:solidFill>
                <a:latin typeface="Segoe UI Light"/>
                <a:cs typeface="Segoe UI Light"/>
              </a:rPr>
              <a:t> </a:t>
            </a:r>
            <a:r>
              <a:rPr sz="1600" b="0" spc="-10" dirty="0">
                <a:solidFill>
                  <a:srgbClr val="353535"/>
                </a:solidFill>
                <a:latin typeface="Segoe UI Light"/>
                <a:cs typeface="Segoe UI Light"/>
              </a:rPr>
              <a:t>access?</a:t>
            </a:r>
            <a:endParaRPr sz="1600" dirty="0">
              <a:latin typeface="Segoe UI Light"/>
              <a:cs typeface="Segoe UI Light"/>
            </a:endParaRPr>
          </a:p>
          <a:p>
            <a:pPr marL="469900" indent="-457834">
              <a:lnSpc>
                <a:spcPct val="100000"/>
              </a:lnSpc>
              <a:buFont typeface="Arial"/>
              <a:buChar char="•"/>
              <a:tabLst>
                <a:tab pos="469900" algn="l"/>
                <a:tab pos="470534" algn="l"/>
              </a:tabLst>
            </a:pPr>
            <a:r>
              <a:rPr sz="1600" b="0" spc="-5" dirty="0">
                <a:solidFill>
                  <a:srgbClr val="353535"/>
                </a:solidFill>
                <a:latin typeface="Segoe UI Light"/>
                <a:cs typeface="Segoe UI Light"/>
              </a:rPr>
              <a:t>How</a:t>
            </a:r>
            <a:r>
              <a:rPr sz="1600" b="0" spc="25" dirty="0">
                <a:solidFill>
                  <a:srgbClr val="353535"/>
                </a:solidFill>
                <a:latin typeface="Segoe UI Light"/>
                <a:cs typeface="Segoe UI Light"/>
              </a:rPr>
              <a:t> </a:t>
            </a:r>
            <a:r>
              <a:rPr sz="1600" b="0" spc="-5" dirty="0">
                <a:solidFill>
                  <a:srgbClr val="353535"/>
                </a:solidFill>
                <a:latin typeface="Segoe UI Light"/>
                <a:cs typeface="Segoe UI Light"/>
              </a:rPr>
              <a:t>many</a:t>
            </a:r>
            <a:r>
              <a:rPr sz="1600" b="0" spc="5" dirty="0">
                <a:solidFill>
                  <a:srgbClr val="353535"/>
                </a:solidFill>
                <a:latin typeface="Segoe UI Light"/>
                <a:cs typeface="Segoe UI Light"/>
              </a:rPr>
              <a:t> </a:t>
            </a:r>
            <a:r>
              <a:rPr sz="1600" b="0" spc="-5" dirty="0">
                <a:solidFill>
                  <a:srgbClr val="353535"/>
                </a:solidFill>
                <a:latin typeface="Segoe UI Light"/>
                <a:cs typeface="Segoe UI Light"/>
              </a:rPr>
              <a:t>concurrent</a:t>
            </a:r>
            <a:r>
              <a:rPr sz="1600" b="0" spc="45" dirty="0">
                <a:solidFill>
                  <a:srgbClr val="353535"/>
                </a:solidFill>
                <a:latin typeface="Segoe UI Light"/>
                <a:cs typeface="Segoe UI Light"/>
              </a:rPr>
              <a:t> </a:t>
            </a:r>
            <a:r>
              <a:rPr sz="1600" b="0" spc="-10" dirty="0">
                <a:solidFill>
                  <a:srgbClr val="353535"/>
                </a:solidFill>
                <a:latin typeface="Segoe UI Light"/>
                <a:cs typeface="Segoe UI Light"/>
              </a:rPr>
              <a:t>users</a:t>
            </a:r>
            <a:r>
              <a:rPr sz="1600" b="0" spc="30" dirty="0">
                <a:solidFill>
                  <a:srgbClr val="353535"/>
                </a:solidFill>
                <a:latin typeface="Segoe UI Light"/>
                <a:cs typeface="Segoe UI Light"/>
              </a:rPr>
              <a:t> </a:t>
            </a:r>
            <a:r>
              <a:rPr sz="1600" b="0" spc="-5" dirty="0">
                <a:solidFill>
                  <a:srgbClr val="353535"/>
                </a:solidFill>
                <a:latin typeface="Segoe UI Light"/>
                <a:cs typeface="Segoe UI Light"/>
              </a:rPr>
              <a:t>will</a:t>
            </a:r>
            <a:r>
              <a:rPr sz="1600" b="0" dirty="0">
                <a:solidFill>
                  <a:srgbClr val="353535"/>
                </a:solidFill>
                <a:latin typeface="Segoe UI Light"/>
                <a:cs typeface="Segoe UI Light"/>
              </a:rPr>
              <a:t> </a:t>
            </a:r>
            <a:r>
              <a:rPr sz="1600" b="0" spc="-5" dirty="0">
                <a:solidFill>
                  <a:srgbClr val="353535"/>
                </a:solidFill>
                <a:latin typeface="Segoe UI Light"/>
                <a:cs typeface="Segoe UI Light"/>
              </a:rPr>
              <a:t>be</a:t>
            </a:r>
            <a:r>
              <a:rPr sz="1600" b="0" spc="30" dirty="0">
                <a:solidFill>
                  <a:srgbClr val="353535"/>
                </a:solidFill>
                <a:latin typeface="Segoe UI Light"/>
                <a:cs typeface="Segoe UI Light"/>
              </a:rPr>
              <a:t> </a:t>
            </a:r>
            <a:r>
              <a:rPr sz="1600" b="0" spc="-10" dirty="0">
                <a:solidFill>
                  <a:srgbClr val="353535"/>
                </a:solidFill>
                <a:latin typeface="Segoe UI Light"/>
                <a:cs typeface="Segoe UI Light"/>
              </a:rPr>
              <a:t>accessing</a:t>
            </a:r>
            <a:r>
              <a:rPr sz="1600" b="0" spc="30" dirty="0">
                <a:solidFill>
                  <a:srgbClr val="353535"/>
                </a:solidFill>
                <a:latin typeface="Segoe UI Light"/>
                <a:cs typeface="Segoe UI Light"/>
              </a:rPr>
              <a:t> </a:t>
            </a:r>
            <a:r>
              <a:rPr sz="1600" b="0" spc="-10" dirty="0">
                <a:solidFill>
                  <a:srgbClr val="353535"/>
                </a:solidFill>
                <a:latin typeface="Segoe UI Light"/>
                <a:cs typeface="Segoe UI Light"/>
              </a:rPr>
              <a:t>the</a:t>
            </a:r>
            <a:r>
              <a:rPr sz="1600" b="0" spc="25" dirty="0">
                <a:solidFill>
                  <a:srgbClr val="353535"/>
                </a:solidFill>
                <a:latin typeface="Segoe UI Light"/>
                <a:cs typeface="Segoe UI Light"/>
              </a:rPr>
              <a:t> </a:t>
            </a:r>
            <a:r>
              <a:rPr sz="1600" b="0" spc="-10" dirty="0">
                <a:solidFill>
                  <a:srgbClr val="353535"/>
                </a:solidFill>
                <a:latin typeface="Segoe UI Light"/>
                <a:cs typeface="Segoe UI Light"/>
              </a:rPr>
              <a:t>solution</a:t>
            </a:r>
            <a:r>
              <a:rPr sz="1600" b="0" spc="35" dirty="0">
                <a:solidFill>
                  <a:srgbClr val="353535"/>
                </a:solidFill>
                <a:latin typeface="Segoe UI Light"/>
                <a:cs typeface="Segoe UI Light"/>
              </a:rPr>
              <a:t> </a:t>
            </a:r>
            <a:r>
              <a:rPr sz="1600" b="0" spc="-5" dirty="0">
                <a:solidFill>
                  <a:srgbClr val="353535"/>
                </a:solidFill>
                <a:latin typeface="Segoe UI Light"/>
                <a:cs typeface="Segoe UI Light"/>
              </a:rPr>
              <a:t>at</a:t>
            </a:r>
            <a:r>
              <a:rPr sz="1600" b="0" dirty="0">
                <a:solidFill>
                  <a:srgbClr val="353535"/>
                </a:solidFill>
                <a:latin typeface="Segoe UI Light"/>
                <a:cs typeface="Segoe UI Light"/>
              </a:rPr>
              <a:t> </a:t>
            </a:r>
            <a:r>
              <a:rPr sz="1600" b="0" spc="-5" dirty="0">
                <a:solidFill>
                  <a:srgbClr val="353535"/>
                </a:solidFill>
                <a:latin typeface="Segoe UI Light"/>
                <a:cs typeface="Segoe UI Light"/>
              </a:rPr>
              <a:t>peak-time</a:t>
            </a:r>
            <a:r>
              <a:rPr sz="1600" b="0" spc="45" dirty="0">
                <a:solidFill>
                  <a:srgbClr val="353535"/>
                </a:solidFill>
                <a:latin typeface="Segoe UI Light"/>
                <a:cs typeface="Segoe UI Light"/>
              </a:rPr>
              <a:t> </a:t>
            </a:r>
            <a:r>
              <a:rPr sz="1600" b="0" spc="-10" dirty="0">
                <a:solidFill>
                  <a:srgbClr val="353535"/>
                </a:solidFill>
                <a:latin typeface="Segoe UI Light"/>
                <a:cs typeface="Segoe UI Light"/>
              </a:rPr>
              <a:t>and</a:t>
            </a:r>
            <a:r>
              <a:rPr sz="1600" b="0" spc="15" dirty="0">
                <a:solidFill>
                  <a:srgbClr val="353535"/>
                </a:solidFill>
                <a:latin typeface="Segoe UI Light"/>
                <a:cs typeface="Segoe UI Light"/>
              </a:rPr>
              <a:t> </a:t>
            </a:r>
            <a:r>
              <a:rPr sz="1600" b="0" spc="-5" dirty="0">
                <a:solidFill>
                  <a:srgbClr val="353535"/>
                </a:solidFill>
                <a:latin typeface="Segoe UI Light"/>
                <a:cs typeface="Segoe UI Light"/>
              </a:rPr>
              <a:t>on</a:t>
            </a:r>
            <a:r>
              <a:rPr sz="1600" b="0" spc="15" dirty="0">
                <a:solidFill>
                  <a:srgbClr val="353535"/>
                </a:solidFill>
                <a:latin typeface="Segoe UI Light"/>
                <a:cs typeface="Segoe UI Light"/>
              </a:rPr>
              <a:t> </a:t>
            </a:r>
            <a:r>
              <a:rPr sz="1600" b="0" spc="-10" dirty="0">
                <a:solidFill>
                  <a:srgbClr val="353535"/>
                </a:solidFill>
                <a:latin typeface="Segoe UI Light"/>
                <a:cs typeface="Segoe UI Light"/>
              </a:rPr>
              <a:t>average?</a:t>
            </a:r>
            <a:endParaRPr sz="1600" dirty="0">
              <a:latin typeface="Segoe UI Light"/>
              <a:cs typeface="Segoe UI Light"/>
            </a:endParaRPr>
          </a:p>
          <a:p>
            <a:pPr marL="469900" indent="-457834">
              <a:lnSpc>
                <a:spcPct val="100000"/>
              </a:lnSpc>
              <a:buFont typeface="Arial"/>
              <a:buChar char="•"/>
              <a:tabLst>
                <a:tab pos="469900" algn="l"/>
                <a:tab pos="470534" algn="l"/>
              </a:tabLst>
            </a:pPr>
            <a:r>
              <a:rPr sz="1600" b="0" spc="-10" dirty="0">
                <a:solidFill>
                  <a:srgbClr val="353535"/>
                </a:solidFill>
                <a:latin typeface="Segoe UI Light"/>
                <a:cs typeface="Segoe UI Light"/>
              </a:rPr>
              <a:t>What</a:t>
            </a:r>
            <a:r>
              <a:rPr sz="1600" b="0" spc="10" dirty="0">
                <a:solidFill>
                  <a:srgbClr val="353535"/>
                </a:solidFill>
                <a:latin typeface="Segoe UI Light"/>
                <a:cs typeface="Segoe UI Light"/>
              </a:rPr>
              <a:t> </a:t>
            </a:r>
            <a:r>
              <a:rPr sz="1600" b="0" spc="-5" dirty="0">
                <a:solidFill>
                  <a:srgbClr val="353535"/>
                </a:solidFill>
                <a:latin typeface="Segoe UI Light"/>
                <a:cs typeface="Segoe UI Light"/>
              </a:rPr>
              <a:t>is</a:t>
            </a:r>
            <a:r>
              <a:rPr sz="1600" b="0" spc="10" dirty="0">
                <a:solidFill>
                  <a:srgbClr val="353535"/>
                </a:solidFill>
                <a:latin typeface="Segoe UI Light"/>
                <a:cs typeface="Segoe UI Light"/>
              </a:rPr>
              <a:t> </a:t>
            </a:r>
            <a:r>
              <a:rPr sz="1600" b="0" spc="-10" dirty="0">
                <a:solidFill>
                  <a:srgbClr val="353535"/>
                </a:solidFill>
                <a:latin typeface="Segoe UI Light"/>
                <a:cs typeface="Segoe UI Light"/>
              </a:rPr>
              <a:t>the</a:t>
            </a:r>
            <a:r>
              <a:rPr sz="1600" b="0" spc="20" dirty="0">
                <a:solidFill>
                  <a:srgbClr val="353535"/>
                </a:solidFill>
                <a:latin typeface="Segoe UI Light"/>
                <a:cs typeface="Segoe UI Light"/>
              </a:rPr>
              <a:t> </a:t>
            </a:r>
            <a:r>
              <a:rPr sz="1600" b="0" spc="-10" dirty="0">
                <a:solidFill>
                  <a:srgbClr val="353535"/>
                </a:solidFill>
                <a:latin typeface="Segoe UI Light"/>
                <a:cs typeface="Segoe UI Light"/>
              </a:rPr>
              <a:t>skill</a:t>
            </a:r>
            <a:r>
              <a:rPr sz="1600" b="0" dirty="0">
                <a:solidFill>
                  <a:srgbClr val="353535"/>
                </a:solidFill>
                <a:latin typeface="Segoe UI Light"/>
                <a:cs typeface="Segoe UI Light"/>
              </a:rPr>
              <a:t> </a:t>
            </a:r>
            <a:r>
              <a:rPr sz="1600" b="0" spc="-10" dirty="0">
                <a:solidFill>
                  <a:srgbClr val="353535"/>
                </a:solidFill>
                <a:latin typeface="Segoe UI Light"/>
                <a:cs typeface="Segoe UI Light"/>
              </a:rPr>
              <a:t>level</a:t>
            </a:r>
            <a:r>
              <a:rPr sz="1600" b="0" spc="10" dirty="0">
                <a:solidFill>
                  <a:srgbClr val="353535"/>
                </a:solidFill>
                <a:latin typeface="Segoe UI Light"/>
                <a:cs typeface="Segoe UI Light"/>
              </a:rPr>
              <a:t> </a:t>
            </a:r>
            <a:r>
              <a:rPr sz="1600" b="0" spc="-5" dirty="0">
                <a:solidFill>
                  <a:srgbClr val="353535"/>
                </a:solidFill>
                <a:latin typeface="Segoe UI Light"/>
                <a:cs typeface="Segoe UI Light"/>
              </a:rPr>
              <a:t>of</a:t>
            </a:r>
            <a:r>
              <a:rPr sz="1600" b="0" spc="5" dirty="0">
                <a:solidFill>
                  <a:srgbClr val="353535"/>
                </a:solidFill>
                <a:latin typeface="Segoe UI Light"/>
                <a:cs typeface="Segoe UI Light"/>
              </a:rPr>
              <a:t> </a:t>
            </a:r>
            <a:r>
              <a:rPr sz="1600" b="0" spc="-10" dirty="0">
                <a:solidFill>
                  <a:srgbClr val="353535"/>
                </a:solidFill>
                <a:latin typeface="Segoe UI Light"/>
                <a:cs typeface="Segoe UI Light"/>
              </a:rPr>
              <a:t>the</a:t>
            </a:r>
            <a:r>
              <a:rPr sz="1600" b="0" spc="20" dirty="0">
                <a:solidFill>
                  <a:srgbClr val="353535"/>
                </a:solidFill>
                <a:latin typeface="Segoe UI Light"/>
                <a:cs typeface="Segoe UI Light"/>
              </a:rPr>
              <a:t> </a:t>
            </a:r>
            <a:r>
              <a:rPr sz="1600" b="0" spc="-5" dirty="0">
                <a:solidFill>
                  <a:srgbClr val="353535"/>
                </a:solidFill>
                <a:latin typeface="Segoe UI Light"/>
                <a:cs typeface="Segoe UI Light"/>
              </a:rPr>
              <a:t>end</a:t>
            </a:r>
            <a:r>
              <a:rPr sz="1600" b="0" spc="20" dirty="0">
                <a:solidFill>
                  <a:srgbClr val="353535"/>
                </a:solidFill>
                <a:latin typeface="Segoe UI Light"/>
                <a:cs typeface="Segoe UI Light"/>
              </a:rPr>
              <a:t> </a:t>
            </a:r>
            <a:r>
              <a:rPr sz="1600" b="0" spc="-10" dirty="0">
                <a:solidFill>
                  <a:srgbClr val="353535"/>
                </a:solidFill>
                <a:latin typeface="Segoe UI Light"/>
                <a:cs typeface="Segoe UI Light"/>
              </a:rPr>
              <a:t>users?</a:t>
            </a:r>
            <a:endParaRPr sz="1600" dirty="0">
              <a:latin typeface="Segoe UI Light"/>
              <a:cs typeface="Segoe UI Light"/>
            </a:endParaRPr>
          </a:p>
          <a:p>
            <a:pPr marL="469900" indent="-457834">
              <a:lnSpc>
                <a:spcPct val="100000"/>
              </a:lnSpc>
              <a:buFont typeface="Arial"/>
              <a:buChar char="•"/>
              <a:tabLst>
                <a:tab pos="469900" algn="l"/>
                <a:tab pos="470534" algn="l"/>
              </a:tabLst>
            </a:pPr>
            <a:r>
              <a:rPr sz="1600" b="0" spc="-5" dirty="0">
                <a:solidFill>
                  <a:srgbClr val="353535"/>
                </a:solidFill>
                <a:latin typeface="Segoe UI Light"/>
                <a:cs typeface="Segoe UI Light"/>
              </a:rPr>
              <a:t>What</a:t>
            </a:r>
            <a:r>
              <a:rPr sz="1600" b="0" spc="5" dirty="0">
                <a:solidFill>
                  <a:srgbClr val="353535"/>
                </a:solidFill>
                <a:latin typeface="Segoe UI Light"/>
                <a:cs typeface="Segoe UI Light"/>
              </a:rPr>
              <a:t> </a:t>
            </a:r>
            <a:r>
              <a:rPr sz="1600" b="0" spc="-5" dirty="0">
                <a:solidFill>
                  <a:srgbClr val="353535"/>
                </a:solidFill>
                <a:latin typeface="Segoe UI Light"/>
                <a:cs typeface="Segoe UI Light"/>
              </a:rPr>
              <a:t>is your</a:t>
            </a:r>
            <a:r>
              <a:rPr sz="1600" b="0" spc="-10" dirty="0">
                <a:solidFill>
                  <a:srgbClr val="353535"/>
                </a:solidFill>
                <a:latin typeface="Segoe UI Light"/>
                <a:cs typeface="Segoe UI Light"/>
              </a:rPr>
              <a:t> budget</a:t>
            </a:r>
            <a:r>
              <a:rPr sz="1600" b="0" spc="40" dirty="0">
                <a:solidFill>
                  <a:srgbClr val="353535"/>
                </a:solidFill>
                <a:latin typeface="Segoe UI Light"/>
                <a:cs typeface="Segoe UI Light"/>
              </a:rPr>
              <a:t> </a:t>
            </a:r>
            <a:r>
              <a:rPr sz="1600" b="0" spc="-5" dirty="0">
                <a:solidFill>
                  <a:srgbClr val="353535"/>
                </a:solidFill>
                <a:latin typeface="Segoe UI Light"/>
                <a:cs typeface="Segoe UI Light"/>
              </a:rPr>
              <a:t>and</a:t>
            </a:r>
            <a:r>
              <a:rPr sz="1600" b="0" dirty="0">
                <a:solidFill>
                  <a:srgbClr val="353535"/>
                </a:solidFill>
                <a:latin typeface="Segoe UI Light"/>
                <a:cs typeface="Segoe UI Light"/>
              </a:rPr>
              <a:t> </a:t>
            </a:r>
            <a:r>
              <a:rPr sz="1600" b="0" spc="-10" dirty="0">
                <a:solidFill>
                  <a:srgbClr val="353535"/>
                </a:solidFill>
                <a:latin typeface="Segoe UI Light"/>
                <a:cs typeface="Segoe UI Light"/>
              </a:rPr>
              <a:t>timeline?</a:t>
            </a:r>
            <a:endParaRPr sz="1600" dirty="0">
              <a:latin typeface="Segoe UI Light"/>
              <a:cs typeface="Segoe UI Light"/>
            </a:endParaRPr>
          </a:p>
          <a:p>
            <a:pPr marL="469900" indent="-457834">
              <a:lnSpc>
                <a:spcPct val="100000"/>
              </a:lnSpc>
              <a:buFont typeface="Arial"/>
              <a:buChar char="•"/>
              <a:tabLst>
                <a:tab pos="469900" algn="l"/>
                <a:tab pos="470534" algn="l"/>
              </a:tabLst>
            </a:pPr>
            <a:r>
              <a:rPr sz="1600" b="0" spc="-5" dirty="0">
                <a:solidFill>
                  <a:srgbClr val="353535"/>
                </a:solidFill>
                <a:latin typeface="Segoe UI Light"/>
                <a:cs typeface="Segoe UI Light"/>
              </a:rPr>
              <a:t>Is</a:t>
            </a:r>
            <a:r>
              <a:rPr sz="1600" b="0" dirty="0">
                <a:solidFill>
                  <a:srgbClr val="353535"/>
                </a:solidFill>
                <a:latin typeface="Segoe UI Light"/>
                <a:cs typeface="Segoe UI Light"/>
              </a:rPr>
              <a:t> </a:t>
            </a:r>
            <a:r>
              <a:rPr sz="1600" b="0" spc="-10" dirty="0">
                <a:solidFill>
                  <a:srgbClr val="353535"/>
                </a:solidFill>
                <a:latin typeface="Segoe UI Light"/>
                <a:cs typeface="Segoe UI Light"/>
              </a:rPr>
              <a:t>the</a:t>
            </a:r>
            <a:r>
              <a:rPr sz="1600" b="0" spc="10" dirty="0">
                <a:solidFill>
                  <a:srgbClr val="353535"/>
                </a:solidFill>
                <a:latin typeface="Segoe UI Light"/>
                <a:cs typeface="Segoe UI Light"/>
              </a:rPr>
              <a:t> </a:t>
            </a:r>
            <a:r>
              <a:rPr sz="1600" b="0" spc="-5" dirty="0">
                <a:solidFill>
                  <a:srgbClr val="353535"/>
                </a:solidFill>
                <a:latin typeface="Segoe UI Light"/>
                <a:cs typeface="Segoe UI Light"/>
              </a:rPr>
              <a:t>source</a:t>
            </a:r>
            <a:r>
              <a:rPr sz="1600" b="0" spc="20" dirty="0">
                <a:solidFill>
                  <a:srgbClr val="353535"/>
                </a:solidFill>
                <a:latin typeface="Segoe UI Light"/>
                <a:cs typeface="Segoe UI Light"/>
              </a:rPr>
              <a:t> </a:t>
            </a:r>
            <a:r>
              <a:rPr sz="1600" b="0" spc="-10" dirty="0">
                <a:solidFill>
                  <a:srgbClr val="353535"/>
                </a:solidFill>
                <a:latin typeface="Segoe UI Light"/>
                <a:cs typeface="Segoe UI Light"/>
              </a:rPr>
              <a:t>data</a:t>
            </a:r>
            <a:r>
              <a:rPr sz="1600" b="0" dirty="0">
                <a:solidFill>
                  <a:srgbClr val="353535"/>
                </a:solidFill>
                <a:latin typeface="Segoe UI Light"/>
                <a:cs typeface="Segoe UI Light"/>
              </a:rPr>
              <a:t> </a:t>
            </a:r>
            <a:r>
              <a:rPr sz="1600" b="0" spc="-5" dirty="0">
                <a:solidFill>
                  <a:srgbClr val="353535"/>
                </a:solidFill>
                <a:latin typeface="Segoe UI Light"/>
                <a:cs typeface="Segoe UI Light"/>
              </a:rPr>
              <a:t>cloud-born</a:t>
            </a:r>
            <a:r>
              <a:rPr sz="1600" b="0" spc="35" dirty="0">
                <a:solidFill>
                  <a:srgbClr val="353535"/>
                </a:solidFill>
                <a:latin typeface="Segoe UI Light"/>
                <a:cs typeface="Segoe UI Light"/>
              </a:rPr>
              <a:t> </a:t>
            </a:r>
            <a:r>
              <a:rPr sz="1600" b="0" spc="-10" dirty="0">
                <a:solidFill>
                  <a:srgbClr val="353535"/>
                </a:solidFill>
                <a:latin typeface="Segoe UI Light"/>
                <a:cs typeface="Segoe UI Light"/>
              </a:rPr>
              <a:t>and/or</a:t>
            </a:r>
            <a:r>
              <a:rPr sz="1600" b="0" spc="20" dirty="0">
                <a:solidFill>
                  <a:srgbClr val="353535"/>
                </a:solidFill>
                <a:latin typeface="Segoe UI Light"/>
                <a:cs typeface="Segoe UI Light"/>
              </a:rPr>
              <a:t> </a:t>
            </a:r>
            <a:r>
              <a:rPr sz="1600" b="0" spc="-5" dirty="0">
                <a:solidFill>
                  <a:srgbClr val="353535"/>
                </a:solidFill>
                <a:latin typeface="Segoe UI Light"/>
                <a:cs typeface="Segoe UI Light"/>
              </a:rPr>
              <a:t>on-prem</a:t>
            </a:r>
            <a:r>
              <a:rPr sz="1600" b="0" spc="20" dirty="0">
                <a:solidFill>
                  <a:srgbClr val="353535"/>
                </a:solidFill>
                <a:latin typeface="Segoe UI Light"/>
                <a:cs typeface="Segoe UI Light"/>
              </a:rPr>
              <a:t> </a:t>
            </a:r>
            <a:r>
              <a:rPr sz="1600" b="0" spc="-10" dirty="0">
                <a:solidFill>
                  <a:srgbClr val="353535"/>
                </a:solidFill>
                <a:latin typeface="Segoe UI Light"/>
                <a:cs typeface="Segoe UI Light"/>
              </a:rPr>
              <a:t>born?</a:t>
            </a:r>
            <a:endParaRPr sz="1600" dirty="0">
              <a:latin typeface="Segoe UI Light"/>
              <a:cs typeface="Segoe UI Light"/>
            </a:endParaRPr>
          </a:p>
          <a:p>
            <a:pPr marL="469900" indent="-457834">
              <a:lnSpc>
                <a:spcPct val="100000"/>
              </a:lnSpc>
              <a:buFont typeface="Arial"/>
              <a:buChar char="•"/>
              <a:tabLst>
                <a:tab pos="469900" algn="l"/>
                <a:tab pos="470534" algn="l"/>
              </a:tabLst>
            </a:pPr>
            <a:r>
              <a:rPr sz="1600" b="0" spc="-5" dirty="0">
                <a:solidFill>
                  <a:srgbClr val="353535"/>
                </a:solidFill>
                <a:latin typeface="Segoe UI Light"/>
                <a:cs typeface="Segoe UI Light"/>
              </a:rPr>
              <a:t>How</a:t>
            </a:r>
            <a:r>
              <a:rPr sz="1600" b="0" spc="20" dirty="0">
                <a:solidFill>
                  <a:srgbClr val="353535"/>
                </a:solidFill>
                <a:latin typeface="Segoe UI Light"/>
                <a:cs typeface="Segoe UI Light"/>
              </a:rPr>
              <a:t> </a:t>
            </a:r>
            <a:r>
              <a:rPr sz="1600" b="0" spc="-5" dirty="0">
                <a:solidFill>
                  <a:srgbClr val="353535"/>
                </a:solidFill>
                <a:latin typeface="Segoe UI Light"/>
                <a:cs typeface="Segoe UI Light"/>
              </a:rPr>
              <a:t>much</a:t>
            </a:r>
            <a:r>
              <a:rPr sz="1600" b="0" spc="30" dirty="0">
                <a:solidFill>
                  <a:srgbClr val="353535"/>
                </a:solidFill>
                <a:latin typeface="Segoe UI Light"/>
                <a:cs typeface="Segoe UI Light"/>
              </a:rPr>
              <a:t> </a:t>
            </a:r>
            <a:r>
              <a:rPr sz="1600" b="0" spc="-10" dirty="0">
                <a:solidFill>
                  <a:srgbClr val="353535"/>
                </a:solidFill>
                <a:latin typeface="Segoe UI Light"/>
                <a:cs typeface="Segoe UI Light"/>
              </a:rPr>
              <a:t>daily</a:t>
            </a:r>
            <a:r>
              <a:rPr sz="1600" b="0" dirty="0">
                <a:solidFill>
                  <a:srgbClr val="353535"/>
                </a:solidFill>
                <a:latin typeface="Segoe UI Light"/>
                <a:cs typeface="Segoe UI Light"/>
              </a:rPr>
              <a:t> </a:t>
            </a:r>
            <a:r>
              <a:rPr sz="1600" b="0" spc="-10" dirty="0">
                <a:solidFill>
                  <a:srgbClr val="353535"/>
                </a:solidFill>
                <a:latin typeface="Segoe UI Light"/>
                <a:cs typeface="Segoe UI Light"/>
              </a:rPr>
              <a:t>data</a:t>
            </a:r>
            <a:r>
              <a:rPr sz="1600" b="0" spc="20" dirty="0">
                <a:solidFill>
                  <a:srgbClr val="353535"/>
                </a:solidFill>
                <a:latin typeface="Segoe UI Light"/>
                <a:cs typeface="Segoe UI Light"/>
              </a:rPr>
              <a:t> </a:t>
            </a:r>
            <a:r>
              <a:rPr sz="1600" b="0" spc="-10" dirty="0">
                <a:solidFill>
                  <a:srgbClr val="353535"/>
                </a:solidFill>
                <a:latin typeface="Segoe UI Light"/>
                <a:cs typeface="Segoe UI Light"/>
              </a:rPr>
              <a:t>needs</a:t>
            </a:r>
            <a:r>
              <a:rPr sz="1600" b="0" spc="30" dirty="0">
                <a:solidFill>
                  <a:srgbClr val="353535"/>
                </a:solidFill>
                <a:latin typeface="Segoe UI Light"/>
                <a:cs typeface="Segoe UI Light"/>
              </a:rPr>
              <a:t> </a:t>
            </a:r>
            <a:r>
              <a:rPr sz="1600" b="0" spc="-10" dirty="0">
                <a:solidFill>
                  <a:srgbClr val="353535"/>
                </a:solidFill>
                <a:latin typeface="Segoe UI Light"/>
                <a:cs typeface="Segoe UI Light"/>
              </a:rPr>
              <a:t>to</a:t>
            </a:r>
            <a:r>
              <a:rPr sz="1600" b="0" spc="25" dirty="0">
                <a:solidFill>
                  <a:srgbClr val="353535"/>
                </a:solidFill>
                <a:latin typeface="Segoe UI Light"/>
                <a:cs typeface="Segoe UI Light"/>
              </a:rPr>
              <a:t> </a:t>
            </a:r>
            <a:r>
              <a:rPr sz="1600" b="0" spc="-10" dirty="0">
                <a:solidFill>
                  <a:srgbClr val="353535"/>
                </a:solidFill>
                <a:latin typeface="Segoe UI Light"/>
                <a:cs typeface="Segoe UI Light"/>
              </a:rPr>
              <a:t>be</a:t>
            </a:r>
            <a:r>
              <a:rPr sz="1600" b="0" spc="15" dirty="0">
                <a:solidFill>
                  <a:srgbClr val="353535"/>
                </a:solidFill>
                <a:latin typeface="Segoe UI Light"/>
                <a:cs typeface="Segoe UI Light"/>
              </a:rPr>
              <a:t> </a:t>
            </a:r>
            <a:r>
              <a:rPr sz="1600" b="0" spc="-10" dirty="0">
                <a:solidFill>
                  <a:srgbClr val="353535"/>
                </a:solidFill>
                <a:latin typeface="Segoe UI Light"/>
                <a:cs typeface="Segoe UI Light"/>
              </a:rPr>
              <a:t>imported</a:t>
            </a:r>
            <a:r>
              <a:rPr sz="1600" b="0" spc="35" dirty="0">
                <a:solidFill>
                  <a:srgbClr val="353535"/>
                </a:solidFill>
                <a:latin typeface="Segoe UI Light"/>
                <a:cs typeface="Segoe UI Light"/>
              </a:rPr>
              <a:t> </a:t>
            </a:r>
            <a:r>
              <a:rPr sz="1600" b="0" spc="-10" dirty="0">
                <a:solidFill>
                  <a:srgbClr val="353535"/>
                </a:solidFill>
                <a:latin typeface="Segoe UI Light"/>
                <a:cs typeface="Segoe UI Light"/>
              </a:rPr>
              <a:t>into</a:t>
            </a:r>
            <a:r>
              <a:rPr sz="1600" b="0" spc="25" dirty="0">
                <a:solidFill>
                  <a:srgbClr val="353535"/>
                </a:solidFill>
                <a:latin typeface="Segoe UI Light"/>
                <a:cs typeface="Segoe UI Light"/>
              </a:rPr>
              <a:t> </a:t>
            </a:r>
            <a:r>
              <a:rPr sz="1600" b="0" spc="-10" dirty="0">
                <a:solidFill>
                  <a:srgbClr val="353535"/>
                </a:solidFill>
                <a:latin typeface="Segoe UI Light"/>
                <a:cs typeface="Segoe UI Light"/>
              </a:rPr>
              <a:t>the</a:t>
            </a:r>
            <a:r>
              <a:rPr sz="1600" b="0" spc="10" dirty="0">
                <a:solidFill>
                  <a:srgbClr val="353535"/>
                </a:solidFill>
                <a:latin typeface="Segoe UI Light"/>
                <a:cs typeface="Segoe UI Light"/>
              </a:rPr>
              <a:t> </a:t>
            </a:r>
            <a:r>
              <a:rPr sz="1600" b="0" spc="-10" dirty="0">
                <a:solidFill>
                  <a:srgbClr val="353535"/>
                </a:solidFill>
                <a:latin typeface="Segoe UI Light"/>
                <a:cs typeface="Segoe UI Light"/>
              </a:rPr>
              <a:t>solution?</a:t>
            </a:r>
            <a:endParaRPr sz="1600" dirty="0">
              <a:latin typeface="Segoe UI Light"/>
              <a:cs typeface="Segoe UI Light"/>
            </a:endParaRPr>
          </a:p>
          <a:p>
            <a:pPr marL="469900" indent="-457834">
              <a:lnSpc>
                <a:spcPct val="100000"/>
              </a:lnSpc>
              <a:buFont typeface="Arial"/>
              <a:buChar char="•"/>
              <a:tabLst>
                <a:tab pos="469900" algn="l"/>
                <a:tab pos="470534" algn="l"/>
              </a:tabLst>
            </a:pPr>
            <a:r>
              <a:rPr sz="1600" b="0" spc="-10" dirty="0">
                <a:solidFill>
                  <a:srgbClr val="353535"/>
                </a:solidFill>
                <a:latin typeface="Segoe UI Light"/>
                <a:cs typeface="Segoe UI Light"/>
              </a:rPr>
              <a:t>What</a:t>
            </a:r>
            <a:r>
              <a:rPr sz="1600" b="0" spc="20" dirty="0">
                <a:solidFill>
                  <a:srgbClr val="353535"/>
                </a:solidFill>
                <a:latin typeface="Segoe UI Light"/>
                <a:cs typeface="Segoe UI Light"/>
              </a:rPr>
              <a:t> </a:t>
            </a:r>
            <a:r>
              <a:rPr sz="1600" b="0" spc="-20" dirty="0">
                <a:solidFill>
                  <a:srgbClr val="353535"/>
                </a:solidFill>
                <a:latin typeface="Segoe UI Light"/>
                <a:cs typeface="Segoe UI Light"/>
              </a:rPr>
              <a:t>are</a:t>
            </a:r>
            <a:r>
              <a:rPr sz="1600" b="0" spc="5" dirty="0">
                <a:solidFill>
                  <a:srgbClr val="353535"/>
                </a:solidFill>
                <a:latin typeface="Segoe UI Light"/>
                <a:cs typeface="Segoe UI Light"/>
              </a:rPr>
              <a:t> </a:t>
            </a:r>
            <a:r>
              <a:rPr sz="1600" b="0" spc="-5" dirty="0">
                <a:solidFill>
                  <a:srgbClr val="353535"/>
                </a:solidFill>
                <a:latin typeface="Segoe UI Light"/>
                <a:cs typeface="Segoe UI Light"/>
              </a:rPr>
              <a:t>your</a:t>
            </a:r>
            <a:r>
              <a:rPr sz="1600" b="0" spc="25" dirty="0">
                <a:solidFill>
                  <a:srgbClr val="353535"/>
                </a:solidFill>
                <a:latin typeface="Segoe UI Light"/>
                <a:cs typeface="Segoe UI Light"/>
              </a:rPr>
              <a:t> </a:t>
            </a:r>
            <a:r>
              <a:rPr sz="1600" b="0" spc="-10" dirty="0">
                <a:solidFill>
                  <a:srgbClr val="353535"/>
                </a:solidFill>
                <a:latin typeface="Segoe UI Light"/>
                <a:cs typeface="Segoe UI Light"/>
              </a:rPr>
              <a:t>current</a:t>
            </a:r>
            <a:r>
              <a:rPr sz="1600" b="0" spc="25" dirty="0">
                <a:solidFill>
                  <a:srgbClr val="353535"/>
                </a:solidFill>
                <a:latin typeface="Segoe UI Light"/>
                <a:cs typeface="Segoe UI Light"/>
              </a:rPr>
              <a:t> </a:t>
            </a:r>
            <a:r>
              <a:rPr sz="1600" b="0" spc="-10" dirty="0">
                <a:solidFill>
                  <a:srgbClr val="353535"/>
                </a:solidFill>
                <a:latin typeface="Segoe UI Light"/>
                <a:cs typeface="Segoe UI Light"/>
              </a:rPr>
              <a:t>pain</a:t>
            </a:r>
            <a:r>
              <a:rPr sz="1600" b="0" spc="20" dirty="0">
                <a:solidFill>
                  <a:srgbClr val="353535"/>
                </a:solidFill>
                <a:latin typeface="Segoe UI Light"/>
                <a:cs typeface="Segoe UI Light"/>
              </a:rPr>
              <a:t> </a:t>
            </a:r>
            <a:r>
              <a:rPr sz="1600" b="0" spc="-10" dirty="0">
                <a:solidFill>
                  <a:srgbClr val="353535"/>
                </a:solidFill>
                <a:latin typeface="Segoe UI Light"/>
                <a:cs typeface="Segoe UI Light"/>
              </a:rPr>
              <a:t>points</a:t>
            </a:r>
            <a:r>
              <a:rPr sz="1600" b="0" spc="55" dirty="0">
                <a:solidFill>
                  <a:srgbClr val="353535"/>
                </a:solidFill>
                <a:latin typeface="Segoe UI Light"/>
                <a:cs typeface="Segoe UI Light"/>
              </a:rPr>
              <a:t> </a:t>
            </a:r>
            <a:r>
              <a:rPr sz="1600" b="0" spc="-5" dirty="0">
                <a:solidFill>
                  <a:srgbClr val="353535"/>
                </a:solidFill>
                <a:latin typeface="Segoe UI Light"/>
                <a:cs typeface="Segoe UI Light"/>
              </a:rPr>
              <a:t>or</a:t>
            </a:r>
            <a:r>
              <a:rPr sz="1600" b="0" spc="5" dirty="0">
                <a:solidFill>
                  <a:srgbClr val="353535"/>
                </a:solidFill>
                <a:latin typeface="Segoe UI Light"/>
                <a:cs typeface="Segoe UI Light"/>
              </a:rPr>
              <a:t> </a:t>
            </a:r>
            <a:r>
              <a:rPr sz="1600" b="0" spc="-10" dirty="0">
                <a:solidFill>
                  <a:srgbClr val="353535"/>
                </a:solidFill>
                <a:latin typeface="Segoe UI Light"/>
                <a:cs typeface="Segoe UI Light"/>
              </a:rPr>
              <a:t>obstacles</a:t>
            </a:r>
            <a:r>
              <a:rPr sz="1600" b="0" spc="40" dirty="0">
                <a:solidFill>
                  <a:srgbClr val="353535"/>
                </a:solidFill>
                <a:latin typeface="Segoe UI Light"/>
                <a:cs typeface="Segoe UI Light"/>
              </a:rPr>
              <a:t> </a:t>
            </a:r>
            <a:r>
              <a:rPr sz="1600" b="0" spc="-5" dirty="0">
                <a:solidFill>
                  <a:srgbClr val="353535"/>
                </a:solidFill>
                <a:latin typeface="Segoe UI Light"/>
                <a:cs typeface="Segoe UI Light"/>
              </a:rPr>
              <a:t>(performance,</a:t>
            </a:r>
            <a:r>
              <a:rPr sz="1600" b="0" spc="15" dirty="0">
                <a:solidFill>
                  <a:srgbClr val="353535"/>
                </a:solidFill>
                <a:latin typeface="Segoe UI Light"/>
                <a:cs typeface="Segoe UI Light"/>
              </a:rPr>
              <a:t> </a:t>
            </a:r>
            <a:r>
              <a:rPr sz="1600" b="0" spc="-5" dirty="0">
                <a:solidFill>
                  <a:srgbClr val="353535"/>
                </a:solidFill>
                <a:latin typeface="Segoe UI Light"/>
                <a:cs typeface="Segoe UI Light"/>
              </a:rPr>
              <a:t>scale,</a:t>
            </a:r>
            <a:r>
              <a:rPr sz="1600" b="0" spc="5" dirty="0">
                <a:solidFill>
                  <a:srgbClr val="353535"/>
                </a:solidFill>
                <a:latin typeface="Segoe UI Light"/>
                <a:cs typeface="Segoe UI Light"/>
              </a:rPr>
              <a:t> </a:t>
            </a:r>
            <a:r>
              <a:rPr sz="1600" b="0" spc="-5" dirty="0">
                <a:solidFill>
                  <a:srgbClr val="353535"/>
                </a:solidFill>
                <a:latin typeface="Segoe UI Light"/>
                <a:cs typeface="Segoe UI Light"/>
              </a:rPr>
              <a:t>storage,</a:t>
            </a:r>
            <a:r>
              <a:rPr sz="1600" b="0" spc="35" dirty="0">
                <a:solidFill>
                  <a:srgbClr val="353535"/>
                </a:solidFill>
                <a:latin typeface="Segoe UI Light"/>
                <a:cs typeface="Segoe UI Light"/>
              </a:rPr>
              <a:t> </a:t>
            </a:r>
            <a:r>
              <a:rPr sz="1600" b="0" spc="-20" dirty="0">
                <a:solidFill>
                  <a:srgbClr val="353535"/>
                </a:solidFill>
                <a:latin typeface="Segoe UI Light"/>
                <a:cs typeface="Segoe UI Light"/>
              </a:rPr>
              <a:t>concurrency,</a:t>
            </a:r>
            <a:r>
              <a:rPr sz="1600" b="0" spc="55" dirty="0">
                <a:solidFill>
                  <a:srgbClr val="353535"/>
                </a:solidFill>
                <a:latin typeface="Segoe UI Light"/>
                <a:cs typeface="Segoe UI Light"/>
              </a:rPr>
              <a:t> </a:t>
            </a:r>
            <a:r>
              <a:rPr sz="1600" b="0" spc="10" dirty="0">
                <a:solidFill>
                  <a:srgbClr val="353535"/>
                </a:solidFill>
                <a:latin typeface="Segoe UI Light"/>
                <a:cs typeface="Segoe UI Light"/>
              </a:rPr>
              <a:t>query</a:t>
            </a:r>
            <a:r>
              <a:rPr sz="1600" b="0" spc="35" dirty="0">
                <a:solidFill>
                  <a:srgbClr val="353535"/>
                </a:solidFill>
                <a:latin typeface="Segoe UI Light"/>
                <a:cs typeface="Segoe UI Light"/>
              </a:rPr>
              <a:t> </a:t>
            </a:r>
            <a:r>
              <a:rPr sz="1600" b="0" spc="-10" dirty="0">
                <a:solidFill>
                  <a:srgbClr val="353535"/>
                </a:solidFill>
                <a:latin typeface="Segoe UI Light"/>
                <a:cs typeface="Segoe UI Light"/>
              </a:rPr>
              <a:t>times,</a:t>
            </a:r>
            <a:r>
              <a:rPr sz="1600" b="0" spc="75" dirty="0">
                <a:solidFill>
                  <a:srgbClr val="353535"/>
                </a:solidFill>
                <a:latin typeface="Segoe UI Light"/>
                <a:cs typeface="Segoe UI Light"/>
              </a:rPr>
              <a:t> </a:t>
            </a:r>
            <a:r>
              <a:rPr sz="1600" b="0" spc="-5" dirty="0">
                <a:solidFill>
                  <a:srgbClr val="353535"/>
                </a:solidFill>
                <a:latin typeface="Segoe UI Light"/>
                <a:cs typeface="Segoe UI Light"/>
              </a:rPr>
              <a:t>etc)?</a:t>
            </a:r>
            <a:endParaRPr sz="1600" dirty="0">
              <a:latin typeface="Segoe UI Light"/>
              <a:cs typeface="Segoe UI Light"/>
            </a:endParaRPr>
          </a:p>
          <a:p>
            <a:pPr marL="469900" indent="-457834">
              <a:lnSpc>
                <a:spcPct val="100000"/>
              </a:lnSpc>
              <a:buFont typeface="Arial"/>
              <a:buChar char="•"/>
              <a:tabLst>
                <a:tab pos="469900" algn="l"/>
                <a:tab pos="470534" algn="l"/>
              </a:tabLst>
            </a:pPr>
            <a:r>
              <a:rPr sz="1600" b="0" spc="-5" dirty="0">
                <a:solidFill>
                  <a:srgbClr val="353535"/>
                </a:solidFill>
                <a:latin typeface="Segoe UI Light"/>
                <a:cs typeface="Segoe UI Light"/>
              </a:rPr>
              <a:t>Are you</a:t>
            </a:r>
            <a:r>
              <a:rPr sz="1600" b="0" spc="10" dirty="0">
                <a:solidFill>
                  <a:srgbClr val="353535"/>
                </a:solidFill>
                <a:latin typeface="Segoe UI Light"/>
                <a:cs typeface="Segoe UI Light"/>
              </a:rPr>
              <a:t> </a:t>
            </a:r>
            <a:r>
              <a:rPr sz="1600" b="0" spc="-5" dirty="0">
                <a:solidFill>
                  <a:srgbClr val="353535"/>
                </a:solidFill>
                <a:latin typeface="Segoe UI Light"/>
                <a:cs typeface="Segoe UI Light"/>
              </a:rPr>
              <a:t>ok</a:t>
            </a:r>
            <a:r>
              <a:rPr sz="1600" b="0" spc="5" dirty="0">
                <a:solidFill>
                  <a:srgbClr val="353535"/>
                </a:solidFill>
                <a:latin typeface="Segoe UI Light"/>
                <a:cs typeface="Segoe UI Light"/>
              </a:rPr>
              <a:t> </a:t>
            </a:r>
            <a:r>
              <a:rPr sz="1600" b="0" spc="-5" dirty="0">
                <a:solidFill>
                  <a:srgbClr val="353535"/>
                </a:solidFill>
                <a:latin typeface="Segoe UI Light"/>
                <a:cs typeface="Segoe UI Light"/>
              </a:rPr>
              <a:t>with</a:t>
            </a:r>
            <a:r>
              <a:rPr sz="1600" b="0" spc="10" dirty="0">
                <a:solidFill>
                  <a:srgbClr val="353535"/>
                </a:solidFill>
                <a:latin typeface="Segoe UI Light"/>
                <a:cs typeface="Segoe UI Light"/>
              </a:rPr>
              <a:t> </a:t>
            </a:r>
            <a:r>
              <a:rPr sz="1600" b="0" spc="-10" dirty="0">
                <a:solidFill>
                  <a:srgbClr val="353535"/>
                </a:solidFill>
                <a:latin typeface="Segoe UI Light"/>
                <a:cs typeface="Segoe UI Light"/>
              </a:rPr>
              <a:t>using</a:t>
            </a:r>
            <a:r>
              <a:rPr sz="1600" b="0" spc="30" dirty="0">
                <a:solidFill>
                  <a:srgbClr val="353535"/>
                </a:solidFill>
                <a:latin typeface="Segoe UI Light"/>
                <a:cs typeface="Segoe UI Light"/>
              </a:rPr>
              <a:t> </a:t>
            </a:r>
            <a:r>
              <a:rPr sz="1600" b="0" spc="-10" dirty="0">
                <a:solidFill>
                  <a:srgbClr val="353535"/>
                </a:solidFill>
                <a:latin typeface="Segoe UI Light"/>
                <a:cs typeface="Segoe UI Light"/>
              </a:rPr>
              <a:t>products</a:t>
            </a:r>
            <a:r>
              <a:rPr sz="1600" b="0" spc="45" dirty="0">
                <a:solidFill>
                  <a:srgbClr val="353535"/>
                </a:solidFill>
                <a:latin typeface="Segoe UI Light"/>
                <a:cs typeface="Segoe UI Light"/>
              </a:rPr>
              <a:t> </a:t>
            </a:r>
            <a:r>
              <a:rPr sz="1600" b="0" spc="-10" dirty="0">
                <a:solidFill>
                  <a:srgbClr val="353535"/>
                </a:solidFill>
                <a:latin typeface="Segoe UI Light"/>
                <a:cs typeface="Segoe UI Light"/>
              </a:rPr>
              <a:t>that</a:t>
            </a:r>
            <a:r>
              <a:rPr sz="1600" b="0" spc="10" dirty="0">
                <a:solidFill>
                  <a:srgbClr val="353535"/>
                </a:solidFill>
                <a:latin typeface="Segoe UI Light"/>
                <a:cs typeface="Segoe UI Light"/>
              </a:rPr>
              <a:t> </a:t>
            </a:r>
            <a:r>
              <a:rPr sz="1600" b="0" spc="-5" dirty="0">
                <a:solidFill>
                  <a:srgbClr val="353535"/>
                </a:solidFill>
                <a:latin typeface="Segoe UI Light"/>
                <a:cs typeface="Segoe UI Light"/>
              </a:rPr>
              <a:t>are in</a:t>
            </a:r>
            <a:r>
              <a:rPr sz="1600" b="0" dirty="0">
                <a:solidFill>
                  <a:srgbClr val="353535"/>
                </a:solidFill>
                <a:latin typeface="Segoe UI Light"/>
                <a:cs typeface="Segoe UI Light"/>
              </a:rPr>
              <a:t> </a:t>
            </a:r>
            <a:r>
              <a:rPr sz="1600" b="0" spc="-10" dirty="0">
                <a:solidFill>
                  <a:srgbClr val="353535"/>
                </a:solidFill>
                <a:latin typeface="Segoe UI Light"/>
                <a:cs typeface="Segoe UI Light"/>
              </a:rPr>
              <a:t>preview?</a:t>
            </a:r>
            <a:endParaRPr sz="1600" dirty="0">
              <a:latin typeface="Segoe UI Light"/>
              <a:cs typeface="Segoe UI Light"/>
            </a:endParaRPr>
          </a:p>
        </p:txBody>
      </p:sp>
    </p:spTree>
    <p:extLst>
      <p:ext uri="{BB962C8B-B14F-4D97-AF65-F5344CB8AC3E}">
        <p14:creationId xmlns:p14="http://schemas.microsoft.com/office/powerpoint/2010/main" val="35383995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3715" y="312166"/>
            <a:ext cx="3004185" cy="543560"/>
          </a:xfrm>
          <a:prstGeom prst="rect">
            <a:avLst/>
          </a:prstGeom>
        </p:spPr>
        <p:txBody>
          <a:bodyPr vert="horz" wrap="square" lIns="0" tIns="12065" rIns="0" bIns="0" rtlCol="0">
            <a:spAutoFit/>
          </a:bodyPr>
          <a:lstStyle/>
          <a:p>
            <a:pPr marL="12700">
              <a:lnSpc>
                <a:spcPct val="100000"/>
              </a:lnSpc>
              <a:spcBef>
                <a:spcPts val="95"/>
              </a:spcBef>
            </a:pPr>
            <a:r>
              <a:rPr sz="3400" b="0" spc="-490" dirty="0">
                <a:solidFill>
                  <a:srgbClr val="0078D3"/>
                </a:solidFill>
                <a:latin typeface="Segoe UI Semibold"/>
                <a:cs typeface="Segoe UI Semibold"/>
              </a:rPr>
              <a:t>T</a:t>
            </a:r>
            <a:r>
              <a:rPr sz="3400" b="0" spc="-150" dirty="0">
                <a:solidFill>
                  <a:srgbClr val="0078D3"/>
                </a:solidFill>
                <a:latin typeface="Segoe UI Semibold"/>
                <a:cs typeface="Segoe UI Semibold"/>
              </a:rPr>
              <a:t>o</a:t>
            </a:r>
            <a:r>
              <a:rPr sz="3400" b="0" spc="-5" dirty="0">
                <a:solidFill>
                  <a:srgbClr val="0078D3"/>
                </a:solidFill>
                <a:latin typeface="Segoe UI Semibold"/>
                <a:cs typeface="Segoe UI Semibold"/>
              </a:rPr>
              <a:t>p</a:t>
            </a:r>
            <a:r>
              <a:rPr sz="3400" b="0" spc="-295" dirty="0">
                <a:solidFill>
                  <a:srgbClr val="0078D3"/>
                </a:solidFill>
                <a:latin typeface="Segoe UI Semibold"/>
                <a:cs typeface="Segoe UI Semibold"/>
              </a:rPr>
              <a:t> </a:t>
            </a:r>
            <a:r>
              <a:rPr sz="3400" b="0" spc="-150" dirty="0">
                <a:solidFill>
                  <a:srgbClr val="0078D3"/>
                </a:solidFill>
                <a:latin typeface="Segoe UI Semibold"/>
                <a:cs typeface="Segoe UI Semibold"/>
              </a:rPr>
              <a:t>1</a:t>
            </a:r>
            <a:r>
              <a:rPr sz="3400" b="0" spc="-5" dirty="0">
                <a:solidFill>
                  <a:srgbClr val="0078D3"/>
                </a:solidFill>
                <a:latin typeface="Segoe UI Semibold"/>
                <a:cs typeface="Segoe UI Semibold"/>
              </a:rPr>
              <a:t>0</a:t>
            </a:r>
            <a:r>
              <a:rPr sz="3400" b="0" spc="-290" dirty="0">
                <a:solidFill>
                  <a:srgbClr val="0078D3"/>
                </a:solidFill>
                <a:latin typeface="Segoe UI Semibold"/>
                <a:cs typeface="Segoe UI Semibold"/>
              </a:rPr>
              <a:t> </a:t>
            </a:r>
            <a:r>
              <a:rPr sz="3400" b="0" spc="-145" dirty="0">
                <a:solidFill>
                  <a:srgbClr val="0078D3"/>
                </a:solidFill>
                <a:latin typeface="Segoe UI Semibold"/>
                <a:cs typeface="Segoe UI Semibold"/>
              </a:rPr>
              <a:t>q</a:t>
            </a:r>
            <a:r>
              <a:rPr sz="3400" b="0" spc="-150" dirty="0">
                <a:solidFill>
                  <a:srgbClr val="0078D3"/>
                </a:solidFill>
                <a:latin typeface="Segoe UI Semibold"/>
                <a:cs typeface="Segoe UI Semibold"/>
              </a:rPr>
              <a:t>u</a:t>
            </a:r>
            <a:r>
              <a:rPr sz="3400" b="0" spc="-155" dirty="0">
                <a:solidFill>
                  <a:srgbClr val="0078D3"/>
                </a:solidFill>
                <a:latin typeface="Segoe UI Semibold"/>
                <a:cs typeface="Segoe UI Semibold"/>
              </a:rPr>
              <a:t>e</a:t>
            </a:r>
            <a:r>
              <a:rPr sz="3400" b="0" spc="-150" dirty="0">
                <a:solidFill>
                  <a:srgbClr val="0078D3"/>
                </a:solidFill>
                <a:latin typeface="Segoe UI Semibold"/>
                <a:cs typeface="Segoe UI Semibold"/>
              </a:rPr>
              <a:t>s</a:t>
            </a:r>
            <a:r>
              <a:rPr sz="3400" b="0" spc="-155" dirty="0">
                <a:solidFill>
                  <a:srgbClr val="0078D3"/>
                </a:solidFill>
                <a:latin typeface="Segoe UI Semibold"/>
                <a:cs typeface="Segoe UI Semibold"/>
              </a:rPr>
              <a:t>t</a:t>
            </a:r>
            <a:r>
              <a:rPr sz="3400" b="0" spc="-150" dirty="0">
                <a:solidFill>
                  <a:srgbClr val="0078D3"/>
                </a:solidFill>
                <a:latin typeface="Segoe UI Semibold"/>
                <a:cs typeface="Segoe UI Semibold"/>
              </a:rPr>
              <a:t>ion</a:t>
            </a:r>
            <a:r>
              <a:rPr sz="3400" b="0" spc="-5" dirty="0">
                <a:solidFill>
                  <a:srgbClr val="0078D3"/>
                </a:solidFill>
                <a:latin typeface="Segoe UI Semibold"/>
                <a:cs typeface="Segoe UI Semibold"/>
              </a:rPr>
              <a:t>s</a:t>
            </a:r>
            <a:endParaRPr sz="3400">
              <a:latin typeface="Segoe UI Semibold"/>
              <a:cs typeface="Segoe UI Semibold"/>
            </a:endParaRPr>
          </a:p>
        </p:txBody>
      </p:sp>
      <p:sp>
        <p:nvSpPr>
          <p:cNvPr id="3" name="object 3"/>
          <p:cNvSpPr txBox="1"/>
          <p:nvPr/>
        </p:nvSpPr>
        <p:spPr>
          <a:xfrm>
            <a:off x="505155" y="1398270"/>
            <a:ext cx="11229645" cy="4781437"/>
          </a:xfrm>
          <a:prstGeom prst="rect">
            <a:avLst/>
          </a:prstGeom>
        </p:spPr>
        <p:txBody>
          <a:bodyPr vert="horz" wrap="square" lIns="0" tIns="13335" rIns="0" bIns="0" rtlCol="0">
            <a:spAutoFit/>
          </a:bodyPr>
          <a:lstStyle/>
          <a:p>
            <a:pPr marL="195580" indent="-183515">
              <a:lnSpc>
                <a:spcPts val="1655"/>
              </a:lnSpc>
              <a:spcBef>
                <a:spcPts val="105"/>
              </a:spcBef>
              <a:buAutoNum type="arabicPeriod"/>
              <a:tabLst>
                <a:tab pos="196215" algn="l"/>
              </a:tabLst>
            </a:pPr>
            <a:r>
              <a:rPr sz="1400" b="1" spc="-5" dirty="0">
                <a:latin typeface="Segoe UI"/>
                <a:cs typeface="Segoe UI"/>
              </a:rPr>
              <a:t>Can</a:t>
            </a:r>
            <a:r>
              <a:rPr sz="1400" b="1" spc="-15" dirty="0">
                <a:latin typeface="Segoe UI"/>
                <a:cs typeface="Segoe UI"/>
              </a:rPr>
              <a:t> </a:t>
            </a:r>
            <a:r>
              <a:rPr sz="1400" b="1" dirty="0">
                <a:latin typeface="Segoe UI"/>
                <a:cs typeface="Segoe UI"/>
              </a:rPr>
              <a:t>I</a:t>
            </a:r>
            <a:r>
              <a:rPr sz="1400" b="1" spc="5" dirty="0">
                <a:latin typeface="Segoe UI"/>
                <a:cs typeface="Segoe UI"/>
              </a:rPr>
              <a:t> </a:t>
            </a:r>
            <a:r>
              <a:rPr sz="1400" b="1" dirty="0">
                <a:latin typeface="Segoe UI"/>
                <a:cs typeface="Segoe UI"/>
              </a:rPr>
              <a:t>access</a:t>
            </a:r>
            <a:r>
              <a:rPr sz="1400" b="1" spc="15" dirty="0">
                <a:latin typeface="Segoe UI"/>
                <a:cs typeface="Segoe UI"/>
              </a:rPr>
              <a:t> </a:t>
            </a:r>
            <a:r>
              <a:rPr sz="1400" b="1" dirty="0">
                <a:latin typeface="Segoe UI"/>
                <a:cs typeface="Segoe UI"/>
              </a:rPr>
              <a:t>storage</a:t>
            </a:r>
            <a:r>
              <a:rPr sz="1400" b="1" spc="-10" dirty="0">
                <a:latin typeface="Segoe UI"/>
                <a:cs typeface="Segoe UI"/>
              </a:rPr>
              <a:t> </a:t>
            </a:r>
            <a:r>
              <a:rPr sz="1400" b="1" dirty="0">
                <a:latin typeface="Segoe UI"/>
                <a:cs typeface="Segoe UI"/>
              </a:rPr>
              <a:t>accounts,</a:t>
            </a:r>
            <a:r>
              <a:rPr sz="1400" b="1" spc="-25" dirty="0">
                <a:latin typeface="Segoe UI"/>
                <a:cs typeface="Segoe UI"/>
              </a:rPr>
              <a:t> </a:t>
            </a:r>
            <a:r>
              <a:rPr sz="1400" b="1" dirty="0">
                <a:latin typeface="Segoe UI"/>
                <a:cs typeface="Segoe UI"/>
              </a:rPr>
              <a:t>other</a:t>
            </a:r>
            <a:r>
              <a:rPr sz="1400" b="1" spc="5" dirty="0">
                <a:latin typeface="Segoe UI"/>
                <a:cs typeface="Segoe UI"/>
              </a:rPr>
              <a:t> </a:t>
            </a:r>
            <a:r>
              <a:rPr sz="1400" b="1" dirty="0">
                <a:latin typeface="Segoe UI"/>
                <a:cs typeface="Segoe UI"/>
              </a:rPr>
              <a:t>than</a:t>
            </a:r>
            <a:r>
              <a:rPr sz="1400" b="1" spc="-20" dirty="0">
                <a:latin typeface="Segoe UI"/>
                <a:cs typeface="Segoe UI"/>
              </a:rPr>
              <a:t> </a:t>
            </a:r>
            <a:r>
              <a:rPr sz="1400" b="1" dirty="0">
                <a:latin typeface="Segoe UI"/>
                <a:cs typeface="Segoe UI"/>
              </a:rPr>
              <a:t>the</a:t>
            </a:r>
            <a:r>
              <a:rPr sz="1400" b="1" spc="5" dirty="0">
                <a:latin typeface="Segoe UI"/>
                <a:cs typeface="Segoe UI"/>
              </a:rPr>
              <a:t> </a:t>
            </a:r>
            <a:r>
              <a:rPr sz="1400" b="1" dirty="0">
                <a:latin typeface="Segoe UI"/>
                <a:cs typeface="Segoe UI"/>
              </a:rPr>
              <a:t>one I</a:t>
            </a:r>
            <a:r>
              <a:rPr sz="1400" b="1" spc="10" dirty="0">
                <a:latin typeface="Segoe UI"/>
                <a:cs typeface="Segoe UI"/>
              </a:rPr>
              <a:t> </a:t>
            </a:r>
            <a:r>
              <a:rPr sz="1400" b="1" dirty="0">
                <a:latin typeface="Segoe UI"/>
                <a:cs typeface="Segoe UI"/>
              </a:rPr>
              <a:t>setup</a:t>
            </a:r>
            <a:r>
              <a:rPr sz="1400" b="1" spc="5" dirty="0">
                <a:latin typeface="Segoe UI"/>
                <a:cs typeface="Segoe UI"/>
              </a:rPr>
              <a:t> </a:t>
            </a:r>
            <a:r>
              <a:rPr sz="1400" b="1" dirty="0">
                <a:latin typeface="Segoe UI"/>
                <a:cs typeface="Segoe UI"/>
              </a:rPr>
              <a:t>the </a:t>
            </a:r>
            <a:r>
              <a:rPr sz="1400" b="1" spc="-5" dirty="0">
                <a:latin typeface="Segoe UI"/>
                <a:cs typeface="Segoe UI"/>
              </a:rPr>
              <a:t>Synapse</a:t>
            </a:r>
            <a:r>
              <a:rPr sz="1400" b="1" spc="-10" dirty="0">
                <a:latin typeface="Segoe UI"/>
                <a:cs typeface="Segoe UI"/>
              </a:rPr>
              <a:t> </a:t>
            </a:r>
            <a:r>
              <a:rPr sz="1400" b="1" spc="-5" dirty="0">
                <a:latin typeface="Segoe UI"/>
                <a:cs typeface="Segoe UI"/>
              </a:rPr>
              <a:t>workspace</a:t>
            </a:r>
            <a:r>
              <a:rPr sz="1400" b="1" spc="-10" dirty="0">
                <a:latin typeface="Segoe UI"/>
                <a:cs typeface="Segoe UI"/>
              </a:rPr>
              <a:t> </a:t>
            </a:r>
            <a:r>
              <a:rPr sz="1400" b="1" spc="-5" dirty="0">
                <a:latin typeface="Segoe UI"/>
                <a:cs typeface="Segoe UI"/>
              </a:rPr>
              <a:t>with?</a:t>
            </a:r>
            <a:endParaRPr sz="1400" b="1" dirty="0">
              <a:latin typeface="Segoe UI"/>
              <a:cs typeface="Segoe UI"/>
            </a:endParaRPr>
          </a:p>
          <a:p>
            <a:pPr marL="12700">
              <a:lnSpc>
                <a:spcPts val="1655"/>
              </a:lnSpc>
            </a:pPr>
            <a:r>
              <a:rPr sz="1400" spc="-40" dirty="0">
                <a:latin typeface="Segoe UI"/>
                <a:cs typeface="Segoe UI"/>
              </a:rPr>
              <a:t>Yes</a:t>
            </a:r>
            <a:r>
              <a:rPr sz="1400" spc="5" dirty="0">
                <a:latin typeface="Segoe UI"/>
                <a:cs typeface="Segoe UI"/>
              </a:rPr>
              <a:t> </a:t>
            </a:r>
            <a:r>
              <a:rPr sz="1400" spc="-5" dirty="0">
                <a:latin typeface="Segoe UI"/>
                <a:cs typeface="Segoe UI"/>
              </a:rPr>
              <a:t>you</a:t>
            </a:r>
            <a:r>
              <a:rPr sz="1400" spc="-10" dirty="0">
                <a:latin typeface="Segoe UI"/>
                <a:cs typeface="Segoe UI"/>
              </a:rPr>
              <a:t> </a:t>
            </a:r>
            <a:r>
              <a:rPr sz="1400" dirty="0">
                <a:latin typeface="Segoe UI"/>
                <a:cs typeface="Segoe UI"/>
              </a:rPr>
              <a:t>can.</a:t>
            </a:r>
            <a:r>
              <a:rPr sz="1400" spc="-5" dirty="0">
                <a:latin typeface="Segoe UI"/>
                <a:cs typeface="Segoe UI"/>
              </a:rPr>
              <a:t> </a:t>
            </a:r>
            <a:r>
              <a:rPr sz="1400" spc="-75" dirty="0">
                <a:latin typeface="Segoe UI"/>
                <a:cs typeface="Segoe UI"/>
              </a:rPr>
              <a:t>To</a:t>
            </a:r>
            <a:r>
              <a:rPr sz="1400" spc="10" dirty="0">
                <a:latin typeface="Segoe UI"/>
                <a:cs typeface="Segoe UI"/>
              </a:rPr>
              <a:t> </a:t>
            </a:r>
            <a:r>
              <a:rPr sz="1400" dirty="0">
                <a:latin typeface="Segoe UI"/>
                <a:cs typeface="Segoe UI"/>
              </a:rPr>
              <a:t>add</a:t>
            </a:r>
            <a:r>
              <a:rPr sz="1400" spc="5" dirty="0">
                <a:latin typeface="Segoe UI"/>
                <a:cs typeface="Segoe UI"/>
              </a:rPr>
              <a:t> </a:t>
            </a:r>
            <a:r>
              <a:rPr sz="1400" dirty="0">
                <a:latin typeface="Segoe UI"/>
                <a:cs typeface="Segoe UI"/>
              </a:rPr>
              <a:t>a </a:t>
            </a:r>
            <a:r>
              <a:rPr sz="1400" spc="-5" dirty="0">
                <a:latin typeface="Segoe UI"/>
                <a:cs typeface="Segoe UI"/>
              </a:rPr>
              <a:t>new</a:t>
            </a:r>
            <a:r>
              <a:rPr sz="1400" spc="5" dirty="0">
                <a:latin typeface="Segoe UI"/>
                <a:cs typeface="Segoe UI"/>
              </a:rPr>
              <a:t> </a:t>
            </a:r>
            <a:r>
              <a:rPr sz="1400" spc="-5" dirty="0">
                <a:latin typeface="Segoe UI"/>
                <a:cs typeface="Segoe UI"/>
              </a:rPr>
              <a:t>storage</a:t>
            </a:r>
            <a:r>
              <a:rPr sz="1400" spc="-10" dirty="0">
                <a:latin typeface="Segoe UI"/>
                <a:cs typeface="Segoe UI"/>
              </a:rPr>
              <a:t> </a:t>
            </a:r>
            <a:r>
              <a:rPr sz="1400" dirty="0">
                <a:latin typeface="Segoe UI"/>
                <a:cs typeface="Segoe UI"/>
              </a:rPr>
              <a:t>account,</a:t>
            </a:r>
            <a:r>
              <a:rPr sz="1400" spc="-25" dirty="0">
                <a:latin typeface="Segoe UI"/>
                <a:cs typeface="Segoe UI"/>
              </a:rPr>
              <a:t> </a:t>
            </a:r>
            <a:r>
              <a:rPr sz="1400" spc="-5" dirty="0">
                <a:latin typeface="Segoe UI"/>
                <a:cs typeface="Segoe UI"/>
              </a:rPr>
              <a:t>just</a:t>
            </a:r>
            <a:r>
              <a:rPr sz="1400" spc="5" dirty="0">
                <a:latin typeface="Segoe UI"/>
                <a:cs typeface="Segoe UI"/>
              </a:rPr>
              <a:t> </a:t>
            </a:r>
            <a:r>
              <a:rPr sz="1400" spc="-5" dirty="0">
                <a:latin typeface="Segoe UI"/>
                <a:cs typeface="Segoe UI"/>
              </a:rPr>
              <a:t>create</a:t>
            </a:r>
            <a:r>
              <a:rPr sz="1400" spc="10" dirty="0">
                <a:latin typeface="Segoe UI"/>
                <a:cs typeface="Segoe UI"/>
              </a:rPr>
              <a:t> </a:t>
            </a:r>
            <a:r>
              <a:rPr sz="1400" dirty="0">
                <a:latin typeface="Segoe UI"/>
                <a:cs typeface="Segoe UI"/>
              </a:rPr>
              <a:t>a </a:t>
            </a:r>
            <a:r>
              <a:rPr sz="1400" spc="-5" dirty="0">
                <a:latin typeface="Segoe UI"/>
                <a:cs typeface="Segoe UI"/>
              </a:rPr>
              <a:t>new</a:t>
            </a:r>
            <a:r>
              <a:rPr sz="1400" spc="5" dirty="0">
                <a:latin typeface="Segoe UI"/>
                <a:cs typeface="Segoe UI"/>
              </a:rPr>
              <a:t> </a:t>
            </a:r>
            <a:r>
              <a:rPr sz="1400" spc="-10" dirty="0">
                <a:latin typeface="Segoe UI"/>
                <a:cs typeface="Segoe UI"/>
              </a:rPr>
              <a:t>linked</a:t>
            </a:r>
            <a:r>
              <a:rPr sz="1400" spc="5" dirty="0">
                <a:latin typeface="Segoe UI"/>
                <a:cs typeface="Segoe UI"/>
              </a:rPr>
              <a:t> service</a:t>
            </a:r>
            <a:r>
              <a:rPr sz="1400" spc="10" dirty="0">
                <a:latin typeface="Segoe UI"/>
                <a:cs typeface="Segoe UI"/>
              </a:rPr>
              <a:t> </a:t>
            </a:r>
            <a:r>
              <a:rPr sz="1400" spc="-5" dirty="0">
                <a:latin typeface="Segoe UI"/>
                <a:cs typeface="Segoe UI"/>
              </a:rPr>
              <a:t>to</a:t>
            </a:r>
            <a:r>
              <a:rPr sz="1400" spc="10" dirty="0">
                <a:latin typeface="Segoe UI"/>
                <a:cs typeface="Segoe UI"/>
              </a:rPr>
              <a:t> </a:t>
            </a:r>
            <a:r>
              <a:rPr sz="1400" dirty="0">
                <a:latin typeface="Segoe UI"/>
                <a:cs typeface="Segoe UI"/>
              </a:rPr>
              <a:t>the</a:t>
            </a:r>
            <a:r>
              <a:rPr sz="1400" spc="10" dirty="0">
                <a:latin typeface="Segoe UI"/>
                <a:cs typeface="Segoe UI"/>
              </a:rPr>
              <a:t> </a:t>
            </a:r>
            <a:r>
              <a:rPr sz="1400" dirty="0">
                <a:latin typeface="Segoe UI"/>
                <a:cs typeface="Segoe UI"/>
              </a:rPr>
              <a:t>storage</a:t>
            </a:r>
            <a:r>
              <a:rPr sz="1400" spc="-10" dirty="0">
                <a:latin typeface="Segoe UI"/>
                <a:cs typeface="Segoe UI"/>
              </a:rPr>
              <a:t> </a:t>
            </a:r>
            <a:r>
              <a:rPr sz="1400" dirty="0">
                <a:latin typeface="Segoe UI"/>
                <a:cs typeface="Segoe UI"/>
              </a:rPr>
              <a:t>and</a:t>
            </a:r>
            <a:r>
              <a:rPr sz="1400" spc="-10" dirty="0">
                <a:latin typeface="Segoe UI"/>
                <a:cs typeface="Segoe UI"/>
              </a:rPr>
              <a:t> </a:t>
            </a:r>
            <a:r>
              <a:rPr sz="1400" spc="-5" dirty="0">
                <a:latin typeface="Segoe UI"/>
                <a:cs typeface="Segoe UI"/>
              </a:rPr>
              <a:t>it</a:t>
            </a:r>
            <a:r>
              <a:rPr sz="1400" spc="5" dirty="0">
                <a:latin typeface="Segoe UI"/>
                <a:cs typeface="Segoe UI"/>
              </a:rPr>
              <a:t> </a:t>
            </a:r>
            <a:r>
              <a:rPr sz="1400" spc="-5" dirty="0">
                <a:latin typeface="Segoe UI"/>
                <a:cs typeface="Segoe UI"/>
              </a:rPr>
              <a:t>will</a:t>
            </a:r>
            <a:r>
              <a:rPr sz="1400" dirty="0">
                <a:latin typeface="Segoe UI"/>
                <a:cs typeface="Segoe UI"/>
              </a:rPr>
              <a:t> show</a:t>
            </a:r>
            <a:r>
              <a:rPr sz="1400" spc="-5" dirty="0">
                <a:latin typeface="Segoe UI"/>
                <a:cs typeface="Segoe UI"/>
              </a:rPr>
              <a:t> </a:t>
            </a:r>
            <a:r>
              <a:rPr sz="1400" dirty="0">
                <a:latin typeface="Segoe UI"/>
                <a:cs typeface="Segoe UI"/>
              </a:rPr>
              <a:t>up</a:t>
            </a:r>
            <a:r>
              <a:rPr sz="1400" spc="10" dirty="0">
                <a:latin typeface="Segoe UI"/>
                <a:cs typeface="Segoe UI"/>
              </a:rPr>
              <a:t> </a:t>
            </a:r>
            <a:r>
              <a:rPr sz="1400" spc="-5" dirty="0">
                <a:latin typeface="Segoe UI"/>
                <a:cs typeface="Segoe UI"/>
              </a:rPr>
              <a:t>in</a:t>
            </a:r>
            <a:r>
              <a:rPr sz="1400" spc="5" dirty="0">
                <a:latin typeface="Segoe UI"/>
                <a:cs typeface="Segoe UI"/>
              </a:rPr>
              <a:t> </a:t>
            </a:r>
            <a:r>
              <a:rPr sz="1400" dirty="0">
                <a:latin typeface="Segoe UI"/>
                <a:cs typeface="Segoe UI"/>
              </a:rPr>
              <a:t>the data</a:t>
            </a:r>
            <a:r>
              <a:rPr sz="1400" spc="-15" dirty="0">
                <a:latin typeface="Segoe UI"/>
                <a:cs typeface="Segoe UI"/>
              </a:rPr>
              <a:t> </a:t>
            </a:r>
            <a:r>
              <a:rPr sz="1400" spc="10" dirty="0">
                <a:latin typeface="Segoe UI"/>
                <a:cs typeface="Segoe UI"/>
              </a:rPr>
              <a:t>hub,</a:t>
            </a:r>
            <a:r>
              <a:rPr sz="1400" spc="-10" dirty="0">
                <a:latin typeface="Segoe UI"/>
                <a:cs typeface="Segoe UI"/>
              </a:rPr>
              <a:t> </a:t>
            </a:r>
            <a:r>
              <a:rPr sz="1400" dirty="0">
                <a:latin typeface="Segoe UI"/>
                <a:cs typeface="Segoe UI"/>
              </a:rPr>
              <a:t>under</a:t>
            </a:r>
            <a:r>
              <a:rPr sz="1400" spc="5" dirty="0">
                <a:latin typeface="Segoe UI"/>
                <a:cs typeface="Segoe UI"/>
              </a:rPr>
              <a:t> </a:t>
            </a:r>
            <a:r>
              <a:rPr sz="1400" dirty="0">
                <a:latin typeface="Segoe UI"/>
                <a:cs typeface="Segoe UI"/>
              </a:rPr>
              <a:t>storage</a:t>
            </a:r>
          </a:p>
          <a:p>
            <a:pPr marL="195580" indent="-183515">
              <a:lnSpc>
                <a:spcPts val="1655"/>
              </a:lnSpc>
              <a:spcBef>
                <a:spcPts val="45"/>
              </a:spcBef>
              <a:buAutoNum type="arabicPeriod" startAt="2"/>
              <a:tabLst>
                <a:tab pos="196215" algn="l"/>
              </a:tabLst>
            </a:pPr>
            <a:r>
              <a:rPr sz="1400" b="1" spc="-5" dirty="0">
                <a:latin typeface="Segoe UI"/>
                <a:cs typeface="Segoe UI"/>
              </a:rPr>
              <a:t>Will</a:t>
            </a:r>
            <a:r>
              <a:rPr sz="1400" b="1" dirty="0">
                <a:latin typeface="Segoe UI"/>
                <a:cs typeface="Segoe UI"/>
              </a:rPr>
              <a:t> anyone</a:t>
            </a:r>
            <a:r>
              <a:rPr sz="1400" b="1" spc="-20" dirty="0">
                <a:latin typeface="Segoe UI"/>
                <a:cs typeface="Segoe UI"/>
              </a:rPr>
              <a:t> </a:t>
            </a:r>
            <a:r>
              <a:rPr sz="1400" b="1" dirty="0">
                <a:latin typeface="Segoe UI"/>
                <a:cs typeface="Segoe UI"/>
              </a:rPr>
              <a:t>who</a:t>
            </a:r>
            <a:r>
              <a:rPr sz="1400" b="1" spc="-10" dirty="0">
                <a:latin typeface="Segoe UI"/>
                <a:cs typeface="Segoe UI"/>
              </a:rPr>
              <a:t> </a:t>
            </a:r>
            <a:r>
              <a:rPr sz="1400" b="1" dirty="0">
                <a:latin typeface="Segoe UI"/>
                <a:cs typeface="Segoe UI"/>
              </a:rPr>
              <a:t>has</a:t>
            </a:r>
            <a:r>
              <a:rPr sz="1400" b="1" spc="-10" dirty="0">
                <a:latin typeface="Segoe UI"/>
                <a:cs typeface="Segoe UI"/>
              </a:rPr>
              <a:t> </a:t>
            </a:r>
            <a:r>
              <a:rPr sz="1400" b="1" dirty="0">
                <a:latin typeface="Segoe UI"/>
                <a:cs typeface="Segoe UI"/>
              </a:rPr>
              <a:t>access</a:t>
            </a:r>
            <a:r>
              <a:rPr sz="1400" b="1" spc="5" dirty="0">
                <a:latin typeface="Segoe UI"/>
                <a:cs typeface="Segoe UI"/>
              </a:rPr>
              <a:t> </a:t>
            </a:r>
            <a:r>
              <a:rPr sz="1400" b="1" spc="-5" dirty="0">
                <a:latin typeface="Segoe UI"/>
                <a:cs typeface="Segoe UI"/>
              </a:rPr>
              <a:t>to</a:t>
            </a:r>
            <a:r>
              <a:rPr sz="1400" b="1" spc="5" dirty="0">
                <a:latin typeface="Segoe UI"/>
                <a:cs typeface="Segoe UI"/>
              </a:rPr>
              <a:t> </a:t>
            </a:r>
            <a:r>
              <a:rPr sz="1400" b="1" dirty="0">
                <a:latin typeface="Segoe UI"/>
                <a:cs typeface="Segoe UI"/>
              </a:rPr>
              <a:t>the</a:t>
            </a:r>
            <a:r>
              <a:rPr sz="1400" b="1" spc="5" dirty="0">
                <a:latin typeface="Segoe UI"/>
                <a:cs typeface="Segoe UI"/>
              </a:rPr>
              <a:t> </a:t>
            </a:r>
            <a:r>
              <a:rPr sz="1400" b="1" dirty="0">
                <a:latin typeface="Segoe UI"/>
                <a:cs typeface="Segoe UI"/>
              </a:rPr>
              <a:t>workspace</a:t>
            </a:r>
            <a:r>
              <a:rPr sz="1400" b="1" spc="-15" dirty="0">
                <a:latin typeface="Segoe UI"/>
                <a:cs typeface="Segoe UI"/>
              </a:rPr>
              <a:t> </a:t>
            </a:r>
            <a:r>
              <a:rPr sz="1400" b="1" spc="-5" dirty="0">
                <a:latin typeface="Segoe UI"/>
                <a:cs typeface="Segoe UI"/>
              </a:rPr>
              <a:t>have</a:t>
            </a:r>
            <a:r>
              <a:rPr sz="1400" b="1" spc="5" dirty="0">
                <a:latin typeface="Segoe UI"/>
                <a:cs typeface="Segoe UI"/>
              </a:rPr>
              <a:t> </a:t>
            </a:r>
            <a:r>
              <a:rPr sz="1400" b="1" dirty="0">
                <a:latin typeface="Segoe UI"/>
                <a:cs typeface="Segoe UI"/>
              </a:rPr>
              <a:t>access</a:t>
            </a:r>
            <a:r>
              <a:rPr sz="1400" b="1" spc="5" dirty="0">
                <a:latin typeface="Segoe UI"/>
                <a:cs typeface="Segoe UI"/>
              </a:rPr>
              <a:t> </a:t>
            </a:r>
            <a:r>
              <a:rPr sz="1400" b="1" spc="-5" dirty="0">
                <a:latin typeface="Segoe UI"/>
                <a:cs typeface="Segoe UI"/>
              </a:rPr>
              <a:t>to</a:t>
            </a:r>
            <a:r>
              <a:rPr sz="1400" b="1" spc="5" dirty="0">
                <a:latin typeface="Segoe UI"/>
                <a:cs typeface="Segoe UI"/>
              </a:rPr>
              <a:t> </a:t>
            </a:r>
            <a:r>
              <a:rPr sz="1400" b="1" dirty="0">
                <a:latin typeface="Segoe UI"/>
                <a:cs typeface="Segoe UI"/>
              </a:rPr>
              <a:t>the storage</a:t>
            </a:r>
            <a:r>
              <a:rPr sz="1400" b="1" spc="-15" dirty="0">
                <a:latin typeface="Segoe UI"/>
                <a:cs typeface="Segoe UI"/>
              </a:rPr>
              <a:t> </a:t>
            </a:r>
            <a:r>
              <a:rPr sz="1400" b="1" spc="-5" dirty="0">
                <a:latin typeface="Segoe UI"/>
                <a:cs typeface="Segoe UI"/>
              </a:rPr>
              <a:t>account?</a:t>
            </a:r>
            <a:endParaRPr sz="1400" b="1" dirty="0">
              <a:latin typeface="Segoe UI"/>
              <a:cs typeface="Segoe UI"/>
            </a:endParaRPr>
          </a:p>
          <a:p>
            <a:pPr marL="12700">
              <a:lnSpc>
                <a:spcPts val="1655"/>
              </a:lnSpc>
            </a:pPr>
            <a:r>
              <a:rPr sz="1400" dirty="0">
                <a:latin typeface="Segoe UI"/>
                <a:cs typeface="Segoe UI"/>
              </a:rPr>
              <a:t>No,</a:t>
            </a:r>
            <a:r>
              <a:rPr sz="1400" spc="-5" dirty="0">
                <a:latin typeface="Segoe UI"/>
                <a:cs typeface="Segoe UI"/>
              </a:rPr>
              <a:t> folks </a:t>
            </a:r>
            <a:r>
              <a:rPr sz="1400" dirty="0">
                <a:latin typeface="Segoe UI"/>
                <a:cs typeface="Segoe UI"/>
              </a:rPr>
              <a:t>who</a:t>
            </a:r>
            <a:r>
              <a:rPr sz="1400" spc="5" dirty="0">
                <a:latin typeface="Segoe UI"/>
                <a:cs typeface="Segoe UI"/>
              </a:rPr>
              <a:t> </a:t>
            </a:r>
            <a:r>
              <a:rPr sz="1400" dirty="0">
                <a:latin typeface="Segoe UI"/>
                <a:cs typeface="Segoe UI"/>
              </a:rPr>
              <a:t>do not</a:t>
            </a:r>
            <a:r>
              <a:rPr sz="1400" spc="10" dirty="0">
                <a:latin typeface="Segoe UI"/>
                <a:cs typeface="Segoe UI"/>
              </a:rPr>
              <a:t> </a:t>
            </a:r>
            <a:r>
              <a:rPr sz="1400" spc="-5" dirty="0">
                <a:latin typeface="Segoe UI"/>
                <a:cs typeface="Segoe UI"/>
              </a:rPr>
              <a:t>have</a:t>
            </a:r>
            <a:r>
              <a:rPr sz="1400" dirty="0">
                <a:latin typeface="Segoe UI"/>
                <a:cs typeface="Segoe UI"/>
              </a:rPr>
              <a:t> access</a:t>
            </a:r>
            <a:r>
              <a:rPr sz="1400" spc="10" dirty="0">
                <a:latin typeface="Segoe UI"/>
                <a:cs typeface="Segoe UI"/>
              </a:rPr>
              <a:t> </a:t>
            </a:r>
            <a:r>
              <a:rPr sz="1400" spc="-5" dirty="0">
                <a:latin typeface="Segoe UI"/>
                <a:cs typeface="Segoe UI"/>
              </a:rPr>
              <a:t>to</a:t>
            </a:r>
            <a:r>
              <a:rPr sz="1400" spc="10" dirty="0">
                <a:latin typeface="Segoe UI"/>
                <a:cs typeface="Segoe UI"/>
              </a:rPr>
              <a:t> </a:t>
            </a:r>
            <a:r>
              <a:rPr sz="1400" dirty="0">
                <a:latin typeface="Segoe UI"/>
                <a:cs typeface="Segoe UI"/>
              </a:rPr>
              <a:t>the</a:t>
            </a:r>
            <a:r>
              <a:rPr sz="1400" spc="5" dirty="0">
                <a:latin typeface="Segoe UI"/>
                <a:cs typeface="Segoe UI"/>
              </a:rPr>
              <a:t> </a:t>
            </a:r>
            <a:r>
              <a:rPr sz="1400" dirty="0">
                <a:latin typeface="Segoe UI"/>
                <a:cs typeface="Segoe UI"/>
              </a:rPr>
              <a:t>storage</a:t>
            </a:r>
            <a:r>
              <a:rPr sz="1400" spc="-10" dirty="0">
                <a:latin typeface="Segoe UI"/>
                <a:cs typeface="Segoe UI"/>
              </a:rPr>
              <a:t> </a:t>
            </a:r>
            <a:r>
              <a:rPr sz="1400" dirty="0">
                <a:latin typeface="Segoe UI"/>
                <a:cs typeface="Segoe UI"/>
              </a:rPr>
              <a:t>account</a:t>
            </a:r>
            <a:r>
              <a:rPr sz="1400" spc="-10" dirty="0">
                <a:latin typeface="Segoe UI"/>
                <a:cs typeface="Segoe UI"/>
              </a:rPr>
              <a:t> </a:t>
            </a:r>
            <a:r>
              <a:rPr sz="1400" spc="-5" dirty="0">
                <a:latin typeface="Segoe UI"/>
                <a:cs typeface="Segoe UI"/>
              </a:rPr>
              <a:t>will</a:t>
            </a:r>
            <a:r>
              <a:rPr sz="1400" dirty="0">
                <a:latin typeface="Segoe UI"/>
                <a:cs typeface="Segoe UI"/>
              </a:rPr>
              <a:t> see</a:t>
            </a:r>
            <a:r>
              <a:rPr sz="1400" spc="10" dirty="0">
                <a:latin typeface="Segoe UI"/>
                <a:cs typeface="Segoe UI"/>
              </a:rPr>
              <a:t> </a:t>
            </a:r>
            <a:r>
              <a:rPr sz="1400" spc="-5" dirty="0">
                <a:latin typeface="Segoe UI"/>
                <a:cs typeface="Segoe UI"/>
              </a:rPr>
              <a:t>it</a:t>
            </a:r>
            <a:r>
              <a:rPr sz="1400" spc="5" dirty="0">
                <a:latin typeface="Segoe UI"/>
                <a:cs typeface="Segoe UI"/>
              </a:rPr>
              <a:t> </a:t>
            </a:r>
            <a:r>
              <a:rPr sz="1400" dirty="0">
                <a:latin typeface="Segoe UI"/>
                <a:cs typeface="Segoe UI"/>
              </a:rPr>
              <a:t>but</a:t>
            </a:r>
            <a:r>
              <a:rPr sz="1400" spc="-5" dirty="0">
                <a:latin typeface="Segoe UI"/>
                <a:cs typeface="Segoe UI"/>
              </a:rPr>
              <a:t> </a:t>
            </a:r>
            <a:r>
              <a:rPr sz="1400" dirty="0">
                <a:latin typeface="Segoe UI"/>
                <a:cs typeface="Segoe UI"/>
              </a:rPr>
              <a:t>won’t</a:t>
            </a:r>
            <a:r>
              <a:rPr sz="1400" spc="-20" dirty="0">
                <a:latin typeface="Segoe UI"/>
                <a:cs typeface="Segoe UI"/>
              </a:rPr>
              <a:t> </a:t>
            </a:r>
            <a:r>
              <a:rPr sz="1400" spc="-5" dirty="0">
                <a:latin typeface="Segoe UI"/>
                <a:cs typeface="Segoe UI"/>
              </a:rPr>
              <a:t>have</a:t>
            </a:r>
            <a:r>
              <a:rPr sz="1400" spc="10" dirty="0">
                <a:latin typeface="Segoe UI"/>
                <a:cs typeface="Segoe UI"/>
              </a:rPr>
              <a:t> </a:t>
            </a:r>
            <a:r>
              <a:rPr sz="1400" dirty="0">
                <a:latin typeface="Segoe UI"/>
                <a:cs typeface="Segoe UI"/>
              </a:rPr>
              <a:t>access</a:t>
            </a:r>
          </a:p>
          <a:p>
            <a:pPr marL="195580" indent="-183515">
              <a:lnSpc>
                <a:spcPts val="1655"/>
              </a:lnSpc>
              <a:spcBef>
                <a:spcPts val="50"/>
              </a:spcBef>
              <a:buAutoNum type="arabicPeriod" startAt="3"/>
              <a:tabLst>
                <a:tab pos="196215" algn="l"/>
              </a:tabLst>
            </a:pPr>
            <a:r>
              <a:rPr sz="1400" b="1" spc="-5" dirty="0">
                <a:latin typeface="Segoe UI"/>
                <a:cs typeface="Segoe UI"/>
              </a:rPr>
              <a:t>Is</a:t>
            </a:r>
            <a:r>
              <a:rPr sz="1400" b="1" dirty="0">
                <a:latin typeface="Segoe UI"/>
                <a:cs typeface="Segoe UI"/>
              </a:rPr>
              <a:t> </a:t>
            </a:r>
            <a:r>
              <a:rPr sz="1400" b="1" spc="-10" dirty="0">
                <a:latin typeface="Segoe UI"/>
                <a:cs typeface="Segoe UI"/>
              </a:rPr>
              <a:t>Power</a:t>
            </a:r>
            <a:r>
              <a:rPr sz="1400" b="1" dirty="0">
                <a:latin typeface="Segoe UI"/>
                <a:cs typeface="Segoe UI"/>
              </a:rPr>
              <a:t> </a:t>
            </a:r>
            <a:r>
              <a:rPr sz="1400" b="1" spc="-5" dirty="0">
                <a:latin typeface="Segoe UI"/>
                <a:cs typeface="Segoe UI"/>
              </a:rPr>
              <a:t>BI</a:t>
            </a:r>
            <a:r>
              <a:rPr sz="1400" b="1" dirty="0">
                <a:latin typeface="Segoe UI"/>
                <a:cs typeface="Segoe UI"/>
              </a:rPr>
              <a:t> </a:t>
            </a:r>
            <a:r>
              <a:rPr sz="1400" b="1" spc="-5" dirty="0">
                <a:latin typeface="Segoe UI"/>
                <a:cs typeface="Segoe UI"/>
              </a:rPr>
              <a:t>in</a:t>
            </a:r>
            <a:r>
              <a:rPr sz="1400" b="1" dirty="0">
                <a:latin typeface="Segoe UI"/>
                <a:cs typeface="Segoe UI"/>
              </a:rPr>
              <a:t> </a:t>
            </a:r>
            <a:r>
              <a:rPr sz="1400" b="1" spc="-5" dirty="0">
                <a:latin typeface="Segoe UI"/>
                <a:cs typeface="Segoe UI"/>
              </a:rPr>
              <a:t>Synapse</a:t>
            </a:r>
            <a:r>
              <a:rPr sz="1400" b="1" spc="-10" dirty="0">
                <a:latin typeface="Segoe UI"/>
                <a:cs typeface="Segoe UI"/>
              </a:rPr>
              <a:t> </a:t>
            </a:r>
            <a:r>
              <a:rPr sz="1400" b="1" dirty="0">
                <a:latin typeface="Segoe UI"/>
                <a:cs typeface="Segoe UI"/>
              </a:rPr>
              <a:t>a</a:t>
            </a:r>
            <a:r>
              <a:rPr sz="1400" b="1" spc="5" dirty="0">
                <a:latin typeface="Segoe UI"/>
                <a:cs typeface="Segoe UI"/>
              </a:rPr>
              <a:t> </a:t>
            </a:r>
            <a:r>
              <a:rPr sz="1400" b="1" spc="-5" dirty="0">
                <a:latin typeface="Segoe UI"/>
                <a:cs typeface="Segoe UI"/>
              </a:rPr>
              <a:t>replacement</a:t>
            </a:r>
            <a:r>
              <a:rPr sz="1400" b="1" spc="-10" dirty="0">
                <a:latin typeface="Segoe UI"/>
                <a:cs typeface="Segoe UI"/>
              </a:rPr>
              <a:t> of</a:t>
            </a:r>
            <a:r>
              <a:rPr sz="1400" b="1" dirty="0">
                <a:latin typeface="Segoe UI"/>
                <a:cs typeface="Segoe UI"/>
              </a:rPr>
              <a:t> </a:t>
            </a:r>
            <a:r>
              <a:rPr sz="1400" b="1" spc="-10" dirty="0">
                <a:latin typeface="Segoe UI"/>
                <a:cs typeface="Segoe UI"/>
              </a:rPr>
              <a:t>Power </a:t>
            </a:r>
            <a:r>
              <a:rPr sz="1400" b="1" spc="-5" dirty="0">
                <a:latin typeface="Segoe UI"/>
                <a:cs typeface="Segoe UI"/>
              </a:rPr>
              <a:t>BI</a:t>
            </a:r>
            <a:r>
              <a:rPr sz="1400" b="1" spc="5" dirty="0">
                <a:latin typeface="Segoe UI"/>
                <a:cs typeface="Segoe UI"/>
              </a:rPr>
              <a:t> </a:t>
            </a:r>
            <a:r>
              <a:rPr sz="1400" b="1" spc="-5" dirty="0">
                <a:latin typeface="Segoe UI"/>
                <a:cs typeface="Segoe UI"/>
              </a:rPr>
              <a:t>Desktop</a:t>
            </a:r>
            <a:r>
              <a:rPr sz="1400" b="1" spc="10" dirty="0">
                <a:latin typeface="Segoe UI"/>
                <a:cs typeface="Segoe UI"/>
              </a:rPr>
              <a:t> </a:t>
            </a:r>
            <a:r>
              <a:rPr sz="1400" b="1" dirty="0">
                <a:latin typeface="Segoe UI"/>
                <a:cs typeface="Segoe UI"/>
              </a:rPr>
              <a:t>?</a:t>
            </a:r>
          </a:p>
          <a:p>
            <a:pPr marL="12700">
              <a:lnSpc>
                <a:spcPts val="1655"/>
              </a:lnSpc>
            </a:pPr>
            <a:r>
              <a:rPr sz="1400" spc="-40" dirty="0">
                <a:latin typeface="Segoe UI"/>
                <a:cs typeface="Segoe UI"/>
              </a:rPr>
              <a:t>You</a:t>
            </a:r>
            <a:r>
              <a:rPr sz="1400" spc="-10" dirty="0">
                <a:latin typeface="Segoe UI"/>
                <a:cs typeface="Segoe UI"/>
              </a:rPr>
              <a:t> </a:t>
            </a:r>
            <a:r>
              <a:rPr sz="1400" dirty="0">
                <a:latin typeface="Segoe UI"/>
                <a:cs typeface="Segoe UI"/>
              </a:rPr>
              <a:t>can</a:t>
            </a:r>
            <a:r>
              <a:rPr sz="1400" spc="-10" dirty="0">
                <a:latin typeface="Segoe UI"/>
                <a:cs typeface="Segoe UI"/>
              </a:rPr>
              <a:t> </a:t>
            </a:r>
            <a:r>
              <a:rPr sz="1400" dirty="0">
                <a:latin typeface="Segoe UI"/>
                <a:cs typeface="Segoe UI"/>
              </a:rPr>
              <a:t>connect</a:t>
            </a:r>
            <a:r>
              <a:rPr sz="1400" spc="5" dirty="0">
                <a:latin typeface="Segoe UI"/>
                <a:cs typeface="Segoe UI"/>
              </a:rPr>
              <a:t> </a:t>
            </a:r>
            <a:r>
              <a:rPr sz="1400" dirty="0">
                <a:latin typeface="Segoe UI"/>
                <a:cs typeface="Segoe UI"/>
              </a:rPr>
              <a:t>your</a:t>
            </a:r>
            <a:r>
              <a:rPr sz="1400" spc="-5" dirty="0">
                <a:latin typeface="Segoe UI"/>
                <a:cs typeface="Segoe UI"/>
              </a:rPr>
              <a:t> </a:t>
            </a:r>
            <a:r>
              <a:rPr sz="1400" spc="-10" dirty="0">
                <a:latin typeface="Segoe UI"/>
                <a:cs typeface="Segoe UI"/>
              </a:rPr>
              <a:t>Power </a:t>
            </a:r>
            <a:r>
              <a:rPr sz="1400" dirty="0">
                <a:latin typeface="Segoe UI"/>
                <a:cs typeface="Segoe UI"/>
              </a:rPr>
              <a:t>BI</a:t>
            </a:r>
            <a:r>
              <a:rPr sz="1400" spc="10" dirty="0">
                <a:latin typeface="Segoe UI"/>
                <a:cs typeface="Segoe UI"/>
              </a:rPr>
              <a:t> </a:t>
            </a:r>
            <a:r>
              <a:rPr sz="1400" spc="5" dirty="0">
                <a:latin typeface="Segoe UI"/>
                <a:cs typeface="Segoe UI"/>
              </a:rPr>
              <a:t>service</a:t>
            </a:r>
            <a:r>
              <a:rPr sz="1400" spc="10" dirty="0">
                <a:latin typeface="Segoe UI"/>
                <a:cs typeface="Segoe UI"/>
              </a:rPr>
              <a:t> </a:t>
            </a:r>
            <a:r>
              <a:rPr sz="1400" dirty="0">
                <a:latin typeface="Segoe UI"/>
                <a:cs typeface="Segoe UI"/>
              </a:rPr>
              <a:t>workspace</a:t>
            </a:r>
            <a:r>
              <a:rPr sz="1400" spc="-10" dirty="0">
                <a:latin typeface="Segoe UI"/>
                <a:cs typeface="Segoe UI"/>
              </a:rPr>
              <a:t> </a:t>
            </a:r>
            <a:r>
              <a:rPr sz="1400" spc="-5" dirty="0">
                <a:latin typeface="Segoe UI"/>
                <a:cs typeface="Segoe UI"/>
              </a:rPr>
              <a:t>to</a:t>
            </a:r>
            <a:r>
              <a:rPr sz="1400" spc="5" dirty="0">
                <a:latin typeface="Segoe UI"/>
                <a:cs typeface="Segoe UI"/>
              </a:rPr>
              <a:t> </a:t>
            </a:r>
            <a:r>
              <a:rPr sz="1400" dirty="0">
                <a:latin typeface="Segoe UI"/>
                <a:cs typeface="Segoe UI"/>
              </a:rPr>
              <a:t>the</a:t>
            </a:r>
            <a:r>
              <a:rPr sz="1400" spc="-15" dirty="0">
                <a:latin typeface="Segoe UI"/>
                <a:cs typeface="Segoe UI"/>
              </a:rPr>
              <a:t> </a:t>
            </a:r>
            <a:r>
              <a:rPr sz="1400" spc="-5" dirty="0">
                <a:latin typeface="Segoe UI"/>
                <a:cs typeface="Segoe UI"/>
              </a:rPr>
              <a:t>Synapse</a:t>
            </a:r>
            <a:r>
              <a:rPr sz="1400" spc="5" dirty="0">
                <a:latin typeface="Segoe UI"/>
                <a:cs typeface="Segoe UI"/>
              </a:rPr>
              <a:t> </a:t>
            </a:r>
            <a:r>
              <a:rPr sz="1400" dirty="0">
                <a:latin typeface="Segoe UI"/>
                <a:cs typeface="Segoe UI"/>
              </a:rPr>
              <a:t>workspace.</a:t>
            </a:r>
            <a:r>
              <a:rPr sz="1400" spc="385" dirty="0">
                <a:latin typeface="Segoe UI"/>
                <a:cs typeface="Segoe UI"/>
              </a:rPr>
              <a:t> </a:t>
            </a:r>
            <a:r>
              <a:rPr sz="1400" spc="-5" dirty="0">
                <a:latin typeface="Segoe UI"/>
                <a:cs typeface="Segoe UI"/>
              </a:rPr>
              <a:t>It</a:t>
            </a:r>
            <a:r>
              <a:rPr sz="1400" spc="5" dirty="0">
                <a:latin typeface="Segoe UI"/>
                <a:cs typeface="Segoe UI"/>
              </a:rPr>
              <a:t> </a:t>
            </a:r>
            <a:r>
              <a:rPr sz="1400" spc="-5" dirty="0">
                <a:latin typeface="Segoe UI"/>
                <a:cs typeface="Segoe UI"/>
              </a:rPr>
              <a:t>is</a:t>
            </a:r>
            <a:r>
              <a:rPr sz="1400" spc="5" dirty="0">
                <a:latin typeface="Segoe UI"/>
                <a:cs typeface="Segoe UI"/>
              </a:rPr>
              <a:t> </a:t>
            </a:r>
            <a:r>
              <a:rPr sz="1400" dirty="0">
                <a:latin typeface="Segoe UI"/>
                <a:cs typeface="Segoe UI"/>
              </a:rPr>
              <a:t>not the authoring</a:t>
            </a:r>
            <a:r>
              <a:rPr sz="1400" spc="-25" dirty="0">
                <a:latin typeface="Segoe UI"/>
                <a:cs typeface="Segoe UI"/>
              </a:rPr>
              <a:t> </a:t>
            </a:r>
            <a:r>
              <a:rPr sz="1400" dirty="0">
                <a:latin typeface="Segoe UI"/>
                <a:cs typeface="Segoe UI"/>
              </a:rPr>
              <a:t>tool</a:t>
            </a:r>
            <a:r>
              <a:rPr sz="1400" spc="-15" dirty="0">
                <a:latin typeface="Segoe UI"/>
                <a:cs typeface="Segoe UI"/>
              </a:rPr>
              <a:t> </a:t>
            </a:r>
            <a:r>
              <a:rPr sz="1400" spc="-10" dirty="0">
                <a:latin typeface="Segoe UI"/>
                <a:cs typeface="Segoe UI"/>
              </a:rPr>
              <a:t>like</a:t>
            </a:r>
            <a:r>
              <a:rPr sz="1400" spc="10" dirty="0">
                <a:latin typeface="Segoe UI"/>
                <a:cs typeface="Segoe UI"/>
              </a:rPr>
              <a:t> </a:t>
            </a:r>
            <a:r>
              <a:rPr sz="1400" spc="-10" dirty="0">
                <a:latin typeface="Segoe UI"/>
                <a:cs typeface="Segoe UI"/>
              </a:rPr>
              <a:t>Power</a:t>
            </a:r>
            <a:r>
              <a:rPr sz="1400" spc="5" dirty="0">
                <a:latin typeface="Segoe UI"/>
                <a:cs typeface="Segoe UI"/>
              </a:rPr>
              <a:t> </a:t>
            </a:r>
            <a:r>
              <a:rPr sz="1400" dirty="0">
                <a:latin typeface="Segoe UI"/>
                <a:cs typeface="Segoe UI"/>
              </a:rPr>
              <a:t>BI </a:t>
            </a:r>
            <a:r>
              <a:rPr sz="1400" spc="-5" dirty="0">
                <a:latin typeface="Segoe UI"/>
                <a:cs typeface="Segoe UI"/>
              </a:rPr>
              <a:t>desktop</a:t>
            </a:r>
            <a:r>
              <a:rPr sz="1400" spc="30" dirty="0">
                <a:latin typeface="Segoe UI"/>
                <a:cs typeface="Segoe UI"/>
              </a:rPr>
              <a:t> </a:t>
            </a:r>
            <a:r>
              <a:rPr sz="1400" dirty="0">
                <a:latin typeface="Segoe UI"/>
                <a:cs typeface="Segoe UI"/>
              </a:rPr>
              <a:t>but</a:t>
            </a:r>
            <a:r>
              <a:rPr sz="1400" spc="-5" dirty="0">
                <a:latin typeface="Segoe UI"/>
                <a:cs typeface="Segoe UI"/>
              </a:rPr>
              <a:t> more</a:t>
            </a:r>
            <a:r>
              <a:rPr sz="1400" dirty="0">
                <a:latin typeface="Segoe UI"/>
                <a:cs typeface="Segoe UI"/>
              </a:rPr>
              <a:t> </a:t>
            </a:r>
            <a:r>
              <a:rPr sz="1400" spc="-10" dirty="0">
                <a:latin typeface="Segoe UI"/>
                <a:cs typeface="Segoe UI"/>
              </a:rPr>
              <a:t>like</a:t>
            </a:r>
            <a:endParaRPr sz="1400" dirty="0">
              <a:latin typeface="Segoe UI"/>
              <a:cs typeface="Segoe UI"/>
            </a:endParaRPr>
          </a:p>
          <a:p>
            <a:pPr marL="12700">
              <a:lnSpc>
                <a:spcPct val="100000"/>
              </a:lnSpc>
            </a:pPr>
            <a:r>
              <a:rPr sz="1400" spc="-10" dirty="0">
                <a:latin typeface="Segoe UI"/>
                <a:cs typeface="Segoe UI"/>
              </a:rPr>
              <a:t>Power</a:t>
            </a:r>
            <a:r>
              <a:rPr sz="1400" spc="-30" dirty="0">
                <a:latin typeface="Segoe UI"/>
                <a:cs typeface="Segoe UI"/>
              </a:rPr>
              <a:t> </a:t>
            </a:r>
            <a:r>
              <a:rPr sz="1400" spc="-5" dirty="0">
                <a:latin typeface="Segoe UI"/>
                <a:cs typeface="Segoe UI"/>
              </a:rPr>
              <a:t>BI</a:t>
            </a:r>
            <a:r>
              <a:rPr sz="1400" spc="-20" dirty="0">
                <a:latin typeface="Segoe UI"/>
                <a:cs typeface="Segoe UI"/>
              </a:rPr>
              <a:t> </a:t>
            </a:r>
            <a:r>
              <a:rPr sz="1400" spc="5" dirty="0">
                <a:latin typeface="Segoe UI"/>
                <a:cs typeface="Segoe UI"/>
              </a:rPr>
              <a:t>service</a:t>
            </a:r>
            <a:endParaRPr sz="1400" dirty="0">
              <a:latin typeface="Segoe UI"/>
              <a:cs typeface="Segoe UI"/>
            </a:endParaRPr>
          </a:p>
          <a:p>
            <a:pPr marL="195580" indent="-183515">
              <a:lnSpc>
                <a:spcPts val="1655"/>
              </a:lnSpc>
              <a:spcBef>
                <a:spcPts val="50"/>
              </a:spcBef>
              <a:buAutoNum type="arabicPeriod" startAt="4"/>
              <a:tabLst>
                <a:tab pos="196215" algn="l"/>
              </a:tabLst>
            </a:pPr>
            <a:r>
              <a:rPr sz="1400" b="1" spc="-5" dirty="0">
                <a:latin typeface="Segoe UI"/>
                <a:cs typeface="Segoe UI"/>
              </a:rPr>
              <a:t>Can</a:t>
            </a:r>
            <a:r>
              <a:rPr sz="1400" b="1" spc="-20" dirty="0">
                <a:latin typeface="Segoe UI"/>
                <a:cs typeface="Segoe UI"/>
              </a:rPr>
              <a:t> </a:t>
            </a:r>
            <a:r>
              <a:rPr sz="1400" b="1" dirty="0">
                <a:latin typeface="Segoe UI"/>
                <a:cs typeface="Segoe UI"/>
              </a:rPr>
              <a:t>I run</a:t>
            </a:r>
            <a:r>
              <a:rPr sz="1400" b="1" spc="-5" dirty="0">
                <a:latin typeface="Segoe UI"/>
                <a:cs typeface="Segoe UI"/>
              </a:rPr>
              <a:t> OPENROWSET</a:t>
            </a:r>
            <a:r>
              <a:rPr sz="1400" b="1" spc="-10" dirty="0">
                <a:latin typeface="Segoe UI"/>
                <a:cs typeface="Segoe UI"/>
              </a:rPr>
              <a:t> </a:t>
            </a:r>
            <a:r>
              <a:rPr sz="1400" b="1" dirty="0">
                <a:latin typeface="Segoe UI"/>
                <a:cs typeface="Segoe UI"/>
              </a:rPr>
              <a:t>statement</a:t>
            </a:r>
            <a:r>
              <a:rPr sz="1400" b="1" spc="-25" dirty="0">
                <a:latin typeface="Segoe UI"/>
                <a:cs typeface="Segoe UI"/>
              </a:rPr>
              <a:t> </a:t>
            </a:r>
            <a:r>
              <a:rPr sz="1400" b="1" dirty="0">
                <a:latin typeface="Segoe UI"/>
                <a:cs typeface="Segoe UI"/>
              </a:rPr>
              <a:t>using </a:t>
            </a:r>
            <a:r>
              <a:rPr sz="1400" b="1" spc="-5" dirty="0">
                <a:latin typeface="Segoe UI"/>
                <a:cs typeface="Segoe UI"/>
              </a:rPr>
              <a:t>SQL</a:t>
            </a:r>
            <a:r>
              <a:rPr sz="1400" b="1" spc="-10" dirty="0">
                <a:latin typeface="Segoe UI"/>
                <a:cs typeface="Segoe UI"/>
              </a:rPr>
              <a:t> Pool?</a:t>
            </a:r>
            <a:endParaRPr sz="1400" b="1" dirty="0">
              <a:latin typeface="Segoe UI"/>
              <a:cs typeface="Segoe UI"/>
            </a:endParaRPr>
          </a:p>
          <a:p>
            <a:pPr marL="12700">
              <a:lnSpc>
                <a:spcPts val="1655"/>
              </a:lnSpc>
            </a:pPr>
            <a:r>
              <a:rPr sz="1400" dirty="0">
                <a:latin typeface="Segoe UI"/>
                <a:cs typeface="Segoe UI"/>
              </a:rPr>
              <a:t>No,</a:t>
            </a:r>
            <a:r>
              <a:rPr sz="1400" spc="-5" dirty="0">
                <a:latin typeface="Segoe UI"/>
                <a:cs typeface="Segoe UI"/>
              </a:rPr>
              <a:t> you</a:t>
            </a:r>
            <a:r>
              <a:rPr sz="1400" spc="-10" dirty="0">
                <a:latin typeface="Segoe UI"/>
                <a:cs typeface="Segoe UI"/>
              </a:rPr>
              <a:t> </a:t>
            </a:r>
            <a:r>
              <a:rPr sz="1400" dirty="0">
                <a:latin typeface="Segoe UI"/>
                <a:cs typeface="Segoe UI"/>
              </a:rPr>
              <a:t>can</a:t>
            </a:r>
            <a:r>
              <a:rPr sz="1400" spc="-10" dirty="0">
                <a:latin typeface="Segoe UI"/>
                <a:cs typeface="Segoe UI"/>
              </a:rPr>
              <a:t> </a:t>
            </a:r>
            <a:r>
              <a:rPr sz="1400" spc="-5" dirty="0">
                <a:latin typeface="Segoe UI"/>
                <a:cs typeface="Segoe UI"/>
              </a:rPr>
              <a:t>only </a:t>
            </a:r>
            <a:r>
              <a:rPr sz="1400" dirty="0">
                <a:latin typeface="Segoe UI"/>
                <a:cs typeface="Segoe UI"/>
              </a:rPr>
              <a:t>run</a:t>
            </a:r>
            <a:r>
              <a:rPr sz="1400" spc="5" dirty="0">
                <a:latin typeface="Segoe UI"/>
                <a:cs typeface="Segoe UI"/>
              </a:rPr>
              <a:t> </a:t>
            </a:r>
            <a:r>
              <a:rPr sz="1400" spc="-5" dirty="0">
                <a:latin typeface="Segoe UI"/>
                <a:cs typeface="Segoe UI"/>
              </a:rPr>
              <a:t>OPENROWSET </a:t>
            </a:r>
            <a:r>
              <a:rPr sz="1400" dirty="0">
                <a:latin typeface="Segoe UI"/>
                <a:cs typeface="Segoe UI"/>
              </a:rPr>
              <a:t>statement</a:t>
            </a:r>
            <a:r>
              <a:rPr sz="1400" spc="-20" dirty="0">
                <a:latin typeface="Segoe UI"/>
                <a:cs typeface="Segoe UI"/>
              </a:rPr>
              <a:t> </a:t>
            </a:r>
            <a:r>
              <a:rPr sz="1400" spc="-5" dirty="0">
                <a:latin typeface="Segoe UI"/>
                <a:cs typeface="Segoe UI"/>
              </a:rPr>
              <a:t>from SQL</a:t>
            </a:r>
            <a:r>
              <a:rPr sz="1400" dirty="0">
                <a:latin typeface="Segoe UI"/>
                <a:cs typeface="Segoe UI"/>
              </a:rPr>
              <a:t> on-demand</a:t>
            </a:r>
          </a:p>
          <a:p>
            <a:pPr marL="12700" marR="2287905">
              <a:lnSpc>
                <a:spcPts val="1630"/>
              </a:lnSpc>
              <a:spcBef>
                <a:spcPts val="145"/>
              </a:spcBef>
              <a:buAutoNum type="arabicPeriod" startAt="5"/>
              <a:tabLst>
                <a:tab pos="196215" algn="l"/>
              </a:tabLst>
            </a:pPr>
            <a:r>
              <a:rPr sz="1400" b="1" spc="-20" dirty="0">
                <a:latin typeface="Segoe UI"/>
                <a:cs typeface="Segoe UI"/>
              </a:rPr>
              <a:t>We </a:t>
            </a:r>
            <a:r>
              <a:rPr sz="1400" b="1" dirty="0">
                <a:latin typeface="Segoe UI"/>
                <a:cs typeface="Segoe UI"/>
              </a:rPr>
              <a:t>can </a:t>
            </a:r>
            <a:r>
              <a:rPr sz="1400" b="1" spc="-5" dirty="0">
                <a:latin typeface="Segoe UI"/>
                <a:cs typeface="Segoe UI"/>
              </a:rPr>
              <a:t>create </a:t>
            </a:r>
            <a:r>
              <a:rPr sz="1400" b="1" dirty="0">
                <a:latin typeface="Segoe UI"/>
                <a:cs typeface="Segoe UI"/>
              </a:rPr>
              <a:t>a </a:t>
            </a:r>
            <a:r>
              <a:rPr sz="1400" b="1" spc="-5" dirty="0">
                <a:latin typeface="Segoe UI"/>
                <a:cs typeface="Segoe UI"/>
              </a:rPr>
              <a:t>Spark </a:t>
            </a:r>
            <a:r>
              <a:rPr sz="1400" b="1" dirty="0">
                <a:latin typeface="Segoe UI"/>
                <a:cs typeface="Segoe UI"/>
              </a:rPr>
              <a:t>pool and </a:t>
            </a:r>
            <a:r>
              <a:rPr sz="1400" b="1" spc="-5" dirty="0">
                <a:latin typeface="Segoe UI"/>
                <a:cs typeface="Segoe UI"/>
              </a:rPr>
              <a:t>SQL </a:t>
            </a:r>
            <a:r>
              <a:rPr sz="1400" b="1" dirty="0">
                <a:latin typeface="Segoe UI"/>
                <a:cs typeface="Segoe UI"/>
              </a:rPr>
              <a:t>pool </a:t>
            </a:r>
            <a:r>
              <a:rPr sz="1400" b="1" spc="-5" dirty="0">
                <a:latin typeface="Segoe UI"/>
                <a:cs typeface="Segoe UI"/>
              </a:rPr>
              <a:t>from </a:t>
            </a:r>
            <a:r>
              <a:rPr sz="1400" b="1" dirty="0">
                <a:latin typeface="Segoe UI"/>
                <a:cs typeface="Segoe UI"/>
              </a:rPr>
              <a:t>the </a:t>
            </a:r>
            <a:r>
              <a:rPr sz="1400" b="1" spc="5" dirty="0">
                <a:latin typeface="Segoe UI"/>
                <a:cs typeface="Segoe UI"/>
              </a:rPr>
              <a:t>portal, </a:t>
            </a:r>
            <a:r>
              <a:rPr sz="1400" b="1" dirty="0">
                <a:latin typeface="Segoe UI"/>
                <a:cs typeface="Segoe UI"/>
              </a:rPr>
              <a:t>but how do </a:t>
            </a:r>
            <a:r>
              <a:rPr sz="1400" b="1" spc="-5" dirty="0">
                <a:latin typeface="Segoe UI"/>
                <a:cs typeface="Segoe UI"/>
              </a:rPr>
              <a:t>we create </a:t>
            </a:r>
            <a:r>
              <a:rPr sz="1400" b="1" dirty="0">
                <a:latin typeface="Segoe UI"/>
                <a:cs typeface="Segoe UI"/>
              </a:rPr>
              <a:t>a </a:t>
            </a:r>
            <a:r>
              <a:rPr sz="1400" b="1" spc="-5" dirty="0">
                <a:latin typeface="Segoe UI"/>
                <a:cs typeface="Segoe UI"/>
              </a:rPr>
              <a:t>SQL </a:t>
            </a:r>
            <a:r>
              <a:rPr sz="1400" b="1" spc="5" dirty="0">
                <a:latin typeface="Segoe UI"/>
                <a:cs typeface="Segoe UI"/>
              </a:rPr>
              <a:t>on-demand </a:t>
            </a:r>
            <a:r>
              <a:rPr sz="1400" b="1" dirty="0">
                <a:latin typeface="Segoe UI"/>
                <a:cs typeface="Segoe UI"/>
              </a:rPr>
              <a:t>database? </a:t>
            </a:r>
            <a:r>
              <a:rPr sz="1400" b="1" spc="-370" dirty="0">
                <a:latin typeface="Segoe UI"/>
                <a:cs typeface="Segoe UI"/>
              </a:rPr>
              <a:t> </a:t>
            </a:r>
            <a:r>
              <a:rPr sz="1400" spc="-40" dirty="0">
                <a:latin typeface="Segoe UI"/>
                <a:cs typeface="Segoe UI"/>
              </a:rPr>
              <a:t>You</a:t>
            </a:r>
            <a:r>
              <a:rPr sz="1400" spc="-15" dirty="0">
                <a:latin typeface="Segoe UI"/>
                <a:cs typeface="Segoe UI"/>
              </a:rPr>
              <a:t> </a:t>
            </a:r>
            <a:r>
              <a:rPr sz="1400" dirty="0">
                <a:latin typeface="Segoe UI"/>
                <a:cs typeface="Segoe UI"/>
              </a:rPr>
              <a:t>can</a:t>
            </a:r>
            <a:r>
              <a:rPr sz="1400" spc="-15" dirty="0">
                <a:latin typeface="Segoe UI"/>
                <a:cs typeface="Segoe UI"/>
              </a:rPr>
              <a:t> </a:t>
            </a:r>
            <a:r>
              <a:rPr sz="1400" spc="-5" dirty="0">
                <a:latin typeface="Segoe UI"/>
                <a:cs typeface="Segoe UI"/>
              </a:rPr>
              <a:t>create</a:t>
            </a:r>
            <a:r>
              <a:rPr sz="1400" spc="10" dirty="0">
                <a:latin typeface="Segoe UI"/>
                <a:cs typeface="Segoe UI"/>
              </a:rPr>
              <a:t> </a:t>
            </a:r>
            <a:r>
              <a:rPr sz="1400" dirty="0">
                <a:latin typeface="Segoe UI"/>
                <a:cs typeface="Segoe UI"/>
              </a:rPr>
              <a:t>a</a:t>
            </a:r>
            <a:r>
              <a:rPr sz="1400" spc="5" dirty="0">
                <a:latin typeface="Segoe UI"/>
                <a:cs typeface="Segoe UI"/>
              </a:rPr>
              <a:t> </a:t>
            </a:r>
            <a:r>
              <a:rPr sz="1400" spc="-5" dirty="0">
                <a:latin typeface="Segoe UI"/>
                <a:cs typeface="Segoe UI"/>
              </a:rPr>
              <a:t>SQL</a:t>
            </a:r>
            <a:r>
              <a:rPr sz="1400" dirty="0">
                <a:latin typeface="Segoe UI"/>
                <a:cs typeface="Segoe UI"/>
              </a:rPr>
              <a:t> on-demand</a:t>
            </a:r>
            <a:r>
              <a:rPr sz="1400" spc="-25" dirty="0">
                <a:latin typeface="Segoe UI"/>
                <a:cs typeface="Segoe UI"/>
              </a:rPr>
              <a:t> </a:t>
            </a:r>
            <a:r>
              <a:rPr sz="1400" dirty="0">
                <a:latin typeface="Segoe UI"/>
                <a:cs typeface="Segoe UI"/>
              </a:rPr>
              <a:t>database</a:t>
            </a:r>
            <a:r>
              <a:rPr sz="1400" spc="-30" dirty="0">
                <a:latin typeface="Segoe UI"/>
                <a:cs typeface="Segoe UI"/>
              </a:rPr>
              <a:t> </a:t>
            </a:r>
            <a:r>
              <a:rPr sz="1400" dirty="0">
                <a:latin typeface="Segoe UI"/>
                <a:cs typeface="Segoe UI"/>
              </a:rPr>
              <a:t>by</a:t>
            </a:r>
            <a:r>
              <a:rPr sz="1400" spc="-10" dirty="0">
                <a:latin typeface="Segoe UI"/>
                <a:cs typeface="Segoe UI"/>
              </a:rPr>
              <a:t> </a:t>
            </a:r>
            <a:r>
              <a:rPr sz="1400" spc="-5" dirty="0">
                <a:latin typeface="Segoe UI"/>
                <a:cs typeface="Segoe UI"/>
              </a:rPr>
              <a:t>running</a:t>
            </a:r>
            <a:r>
              <a:rPr sz="1400" spc="-10" dirty="0">
                <a:latin typeface="Segoe UI"/>
                <a:cs typeface="Segoe UI"/>
              </a:rPr>
              <a:t> </a:t>
            </a:r>
            <a:r>
              <a:rPr sz="1400" dirty="0">
                <a:latin typeface="Segoe UI"/>
                <a:cs typeface="Segoe UI"/>
              </a:rPr>
              <a:t>a</a:t>
            </a:r>
            <a:r>
              <a:rPr sz="1400" spc="-5" dirty="0">
                <a:latin typeface="Segoe UI"/>
                <a:cs typeface="Segoe UI"/>
              </a:rPr>
              <a:t> create</a:t>
            </a:r>
            <a:r>
              <a:rPr sz="1400" spc="5" dirty="0">
                <a:latin typeface="Segoe UI"/>
                <a:cs typeface="Segoe UI"/>
              </a:rPr>
              <a:t> </a:t>
            </a:r>
            <a:r>
              <a:rPr sz="1400" dirty="0">
                <a:latin typeface="Segoe UI"/>
                <a:cs typeface="Segoe UI"/>
              </a:rPr>
              <a:t>database</a:t>
            </a:r>
            <a:r>
              <a:rPr sz="1400" spc="-30" dirty="0">
                <a:latin typeface="Segoe UI"/>
                <a:cs typeface="Segoe UI"/>
              </a:rPr>
              <a:t> </a:t>
            </a:r>
            <a:r>
              <a:rPr sz="1400" dirty="0">
                <a:latin typeface="Segoe UI"/>
                <a:cs typeface="Segoe UI"/>
              </a:rPr>
              <a:t>on</a:t>
            </a:r>
            <a:r>
              <a:rPr sz="1400" spc="5" dirty="0">
                <a:latin typeface="Segoe UI"/>
                <a:cs typeface="Segoe UI"/>
              </a:rPr>
              <a:t> </a:t>
            </a:r>
            <a:r>
              <a:rPr sz="1400" dirty="0">
                <a:latin typeface="Segoe UI"/>
                <a:cs typeface="Segoe UI"/>
              </a:rPr>
              <a:t>a </a:t>
            </a:r>
            <a:r>
              <a:rPr sz="1400" spc="-5" dirty="0">
                <a:latin typeface="Segoe UI"/>
                <a:cs typeface="Segoe UI"/>
              </a:rPr>
              <a:t>SQL</a:t>
            </a:r>
            <a:r>
              <a:rPr sz="1400" dirty="0">
                <a:latin typeface="Segoe UI"/>
                <a:cs typeface="Segoe UI"/>
              </a:rPr>
              <a:t> script</a:t>
            </a:r>
            <a:r>
              <a:rPr sz="1400" spc="5" dirty="0">
                <a:latin typeface="Segoe UI"/>
                <a:cs typeface="Segoe UI"/>
              </a:rPr>
              <a:t> </a:t>
            </a:r>
            <a:r>
              <a:rPr sz="1400" spc="-5" dirty="0">
                <a:latin typeface="Segoe UI"/>
                <a:cs typeface="Segoe UI"/>
              </a:rPr>
              <a:t>in</a:t>
            </a:r>
            <a:r>
              <a:rPr sz="1400" dirty="0">
                <a:latin typeface="Segoe UI"/>
                <a:cs typeface="Segoe UI"/>
              </a:rPr>
              <a:t> the studio</a:t>
            </a:r>
          </a:p>
          <a:p>
            <a:pPr marL="195580" indent="-183515">
              <a:lnSpc>
                <a:spcPts val="1655"/>
              </a:lnSpc>
              <a:buAutoNum type="arabicPeriod" startAt="5"/>
              <a:tabLst>
                <a:tab pos="196215" algn="l"/>
              </a:tabLst>
            </a:pPr>
            <a:r>
              <a:rPr sz="1400" b="1" spc="-5" dirty="0">
                <a:latin typeface="Segoe UI"/>
                <a:cs typeface="Segoe UI"/>
              </a:rPr>
              <a:t>Can</a:t>
            </a:r>
            <a:r>
              <a:rPr sz="1400" b="1" spc="-20" dirty="0">
                <a:latin typeface="Segoe UI"/>
                <a:cs typeface="Segoe UI"/>
              </a:rPr>
              <a:t> </a:t>
            </a:r>
            <a:r>
              <a:rPr sz="1400" b="1" dirty="0">
                <a:latin typeface="Segoe UI"/>
                <a:cs typeface="Segoe UI"/>
              </a:rPr>
              <a:t>I </a:t>
            </a:r>
            <a:r>
              <a:rPr sz="1400" b="1" spc="5" dirty="0">
                <a:latin typeface="Segoe UI"/>
                <a:cs typeface="Segoe UI"/>
              </a:rPr>
              <a:t>import</a:t>
            </a:r>
            <a:r>
              <a:rPr sz="1400" b="1" spc="-10" dirty="0">
                <a:latin typeface="Segoe UI"/>
                <a:cs typeface="Segoe UI"/>
              </a:rPr>
              <a:t> </a:t>
            </a:r>
            <a:r>
              <a:rPr sz="1400" b="1" dirty="0">
                <a:latin typeface="Segoe UI"/>
                <a:cs typeface="Segoe UI"/>
              </a:rPr>
              <a:t>my</a:t>
            </a:r>
            <a:r>
              <a:rPr sz="1400" b="1" spc="-10" dirty="0">
                <a:latin typeface="Segoe UI"/>
                <a:cs typeface="Segoe UI"/>
              </a:rPr>
              <a:t> </a:t>
            </a:r>
            <a:r>
              <a:rPr sz="1400" b="1" spc="-5" dirty="0">
                <a:latin typeface="Segoe UI"/>
                <a:cs typeface="Segoe UI"/>
              </a:rPr>
              <a:t>existing</a:t>
            </a:r>
            <a:r>
              <a:rPr sz="1400" b="1" spc="-10" dirty="0">
                <a:latin typeface="Segoe UI"/>
                <a:cs typeface="Segoe UI"/>
              </a:rPr>
              <a:t> Azure</a:t>
            </a:r>
            <a:r>
              <a:rPr sz="1400" b="1" spc="-5" dirty="0">
                <a:latin typeface="Segoe UI"/>
                <a:cs typeface="Segoe UI"/>
              </a:rPr>
              <a:t> </a:t>
            </a:r>
            <a:r>
              <a:rPr sz="1400" b="1" dirty="0">
                <a:latin typeface="Segoe UI"/>
                <a:cs typeface="Segoe UI"/>
              </a:rPr>
              <a:t>SQL</a:t>
            </a:r>
            <a:r>
              <a:rPr sz="1400" b="1" spc="5" dirty="0">
                <a:latin typeface="Segoe UI"/>
                <a:cs typeface="Segoe UI"/>
              </a:rPr>
              <a:t> </a:t>
            </a:r>
            <a:r>
              <a:rPr sz="1400" b="1" dirty="0">
                <a:latin typeface="Segoe UI"/>
                <a:cs typeface="Segoe UI"/>
              </a:rPr>
              <a:t>DW</a:t>
            </a:r>
            <a:r>
              <a:rPr sz="1400" b="1" spc="5" dirty="0">
                <a:latin typeface="Segoe UI"/>
                <a:cs typeface="Segoe UI"/>
              </a:rPr>
              <a:t> </a:t>
            </a:r>
            <a:r>
              <a:rPr sz="1400" b="1" spc="-5" dirty="0">
                <a:latin typeface="Segoe UI"/>
                <a:cs typeface="Segoe UI"/>
              </a:rPr>
              <a:t>into</a:t>
            </a:r>
            <a:r>
              <a:rPr sz="1400" b="1" spc="-10" dirty="0">
                <a:latin typeface="Segoe UI"/>
                <a:cs typeface="Segoe UI"/>
              </a:rPr>
              <a:t> </a:t>
            </a:r>
            <a:r>
              <a:rPr sz="1400" b="1" spc="-5" dirty="0">
                <a:latin typeface="Segoe UI"/>
                <a:cs typeface="Segoe UI"/>
              </a:rPr>
              <a:t>Synapse?</a:t>
            </a:r>
            <a:endParaRPr sz="1400" b="1" dirty="0">
              <a:latin typeface="Segoe UI"/>
              <a:cs typeface="Segoe UI"/>
            </a:endParaRPr>
          </a:p>
          <a:p>
            <a:pPr marL="12700" marR="5080">
              <a:lnSpc>
                <a:spcPts val="1680"/>
              </a:lnSpc>
              <a:spcBef>
                <a:spcPts val="35"/>
              </a:spcBef>
            </a:pPr>
            <a:r>
              <a:rPr sz="1400" dirty="0">
                <a:latin typeface="Segoe UI"/>
                <a:cs typeface="Segoe UI"/>
              </a:rPr>
              <a:t>Not</a:t>
            </a:r>
            <a:r>
              <a:rPr sz="1400" spc="-5" dirty="0">
                <a:latin typeface="Segoe UI"/>
                <a:cs typeface="Segoe UI"/>
              </a:rPr>
              <a:t> yet.</a:t>
            </a:r>
            <a:r>
              <a:rPr sz="1400" spc="20" dirty="0">
                <a:latin typeface="Segoe UI"/>
                <a:cs typeface="Segoe UI"/>
              </a:rPr>
              <a:t> </a:t>
            </a:r>
            <a:r>
              <a:rPr sz="1400" spc="-5" dirty="0">
                <a:latin typeface="Segoe UI"/>
                <a:cs typeface="Segoe UI"/>
              </a:rPr>
              <a:t>When</a:t>
            </a:r>
            <a:r>
              <a:rPr sz="1400" spc="10" dirty="0">
                <a:latin typeface="Segoe UI"/>
                <a:cs typeface="Segoe UI"/>
              </a:rPr>
              <a:t> </a:t>
            </a:r>
            <a:r>
              <a:rPr sz="1400" spc="-5" dirty="0">
                <a:latin typeface="Segoe UI"/>
                <a:cs typeface="Segoe UI"/>
              </a:rPr>
              <a:t>you</a:t>
            </a:r>
            <a:r>
              <a:rPr sz="1400" spc="-10" dirty="0">
                <a:latin typeface="Segoe UI"/>
                <a:cs typeface="Segoe UI"/>
              </a:rPr>
              <a:t> </a:t>
            </a:r>
            <a:r>
              <a:rPr sz="1400" spc="-5" dirty="0">
                <a:latin typeface="Segoe UI"/>
                <a:cs typeface="Segoe UI"/>
              </a:rPr>
              <a:t>create</a:t>
            </a:r>
            <a:r>
              <a:rPr sz="1400" spc="10" dirty="0">
                <a:latin typeface="Segoe UI"/>
                <a:cs typeface="Segoe UI"/>
              </a:rPr>
              <a:t> </a:t>
            </a:r>
            <a:r>
              <a:rPr sz="1400" dirty="0">
                <a:latin typeface="Segoe UI"/>
                <a:cs typeface="Segoe UI"/>
              </a:rPr>
              <a:t>a </a:t>
            </a:r>
            <a:r>
              <a:rPr sz="1400" spc="-5" dirty="0">
                <a:latin typeface="Segoe UI"/>
                <a:cs typeface="Segoe UI"/>
              </a:rPr>
              <a:t>SQL</a:t>
            </a:r>
            <a:r>
              <a:rPr sz="1400" spc="10" dirty="0">
                <a:latin typeface="Segoe UI"/>
                <a:cs typeface="Segoe UI"/>
              </a:rPr>
              <a:t> </a:t>
            </a:r>
            <a:r>
              <a:rPr sz="1400" spc="-10" dirty="0">
                <a:latin typeface="Segoe UI"/>
                <a:cs typeface="Segoe UI"/>
              </a:rPr>
              <a:t>Pool,</a:t>
            </a:r>
            <a:r>
              <a:rPr sz="1400" spc="-20" dirty="0">
                <a:latin typeface="Segoe UI"/>
                <a:cs typeface="Segoe UI"/>
              </a:rPr>
              <a:t> </a:t>
            </a:r>
            <a:r>
              <a:rPr sz="1400" spc="-5" dirty="0">
                <a:latin typeface="Segoe UI"/>
                <a:cs typeface="Segoe UI"/>
              </a:rPr>
              <a:t>you</a:t>
            </a:r>
            <a:r>
              <a:rPr sz="1400" spc="-10" dirty="0">
                <a:latin typeface="Segoe UI"/>
                <a:cs typeface="Segoe UI"/>
              </a:rPr>
              <a:t> </a:t>
            </a:r>
            <a:r>
              <a:rPr sz="1400" spc="-5" dirty="0">
                <a:latin typeface="Segoe UI"/>
                <a:cs typeface="Segoe UI"/>
              </a:rPr>
              <a:t>have</a:t>
            </a:r>
            <a:r>
              <a:rPr sz="1400" spc="10" dirty="0">
                <a:latin typeface="Segoe UI"/>
                <a:cs typeface="Segoe UI"/>
              </a:rPr>
              <a:t> </a:t>
            </a:r>
            <a:r>
              <a:rPr sz="1400" dirty="0">
                <a:latin typeface="Segoe UI"/>
                <a:cs typeface="Segoe UI"/>
              </a:rPr>
              <a:t>the</a:t>
            </a:r>
            <a:r>
              <a:rPr sz="1400" spc="10" dirty="0">
                <a:latin typeface="Segoe UI"/>
                <a:cs typeface="Segoe UI"/>
              </a:rPr>
              <a:t> </a:t>
            </a:r>
            <a:r>
              <a:rPr sz="1400" dirty="0">
                <a:latin typeface="Segoe UI"/>
                <a:cs typeface="Segoe UI"/>
              </a:rPr>
              <a:t>option</a:t>
            </a:r>
            <a:r>
              <a:rPr sz="1400" spc="-10" dirty="0">
                <a:latin typeface="Segoe UI"/>
                <a:cs typeface="Segoe UI"/>
              </a:rPr>
              <a:t> </a:t>
            </a:r>
            <a:r>
              <a:rPr sz="1400" spc="-5" dirty="0">
                <a:latin typeface="Segoe UI"/>
                <a:cs typeface="Segoe UI"/>
              </a:rPr>
              <a:t>to create</a:t>
            </a:r>
            <a:r>
              <a:rPr sz="1400" spc="10" dirty="0">
                <a:latin typeface="Segoe UI"/>
                <a:cs typeface="Segoe UI"/>
              </a:rPr>
              <a:t> </a:t>
            </a:r>
            <a:r>
              <a:rPr sz="1400" dirty="0">
                <a:latin typeface="Segoe UI"/>
                <a:cs typeface="Segoe UI"/>
              </a:rPr>
              <a:t>a</a:t>
            </a:r>
            <a:r>
              <a:rPr sz="1400" spc="-5" dirty="0">
                <a:latin typeface="Segoe UI"/>
                <a:cs typeface="Segoe UI"/>
              </a:rPr>
              <a:t> </a:t>
            </a:r>
            <a:r>
              <a:rPr sz="1400" dirty="0">
                <a:latin typeface="Segoe UI"/>
                <a:cs typeface="Segoe UI"/>
              </a:rPr>
              <a:t>blank</a:t>
            </a:r>
            <a:r>
              <a:rPr sz="1400" spc="10" dirty="0">
                <a:latin typeface="Segoe UI"/>
                <a:cs typeface="Segoe UI"/>
              </a:rPr>
              <a:t> </a:t>
            </a:r>
            <a:r>
              <a:rPr sz="1400" spc="-5" dirty="0">
                <a:latin typeface="Segoe UI"/>
                <a:cs typeface="Segoe UI"/>
              </a:rPr>
              <a:t>DB, </a:t>
            </a:r>
            <a:r>
              <a:rPr sz="1400" spc="-10" dirty="0">
                <a:latin typeface="Segoe UI"/>
                <a:cs typeface="Segoe UI"/>
              </a:rPr>
              <a:t>restore</a:t>
            </a:r>
            <a:r>
              <a:rPr sz="1400" spc="10" dirty="0">
                <a:latin typeface="Segoe UI"/>
                <a:cs typeface="Segoe UI"/>
              </a:rPr>
              <a:t> </a:t>
            </a:r>
            <a:r>
              <a:rPr sz="1400" spc="-5" dirty="0">
                <a:latin typeface="Segoe UI"/>
                <a:cs typeface="Segoe UI"/>
              </a:rPr>
              <a:t>from </a:t>
            </a:r>
            <a:r>
              <a:rPr sz="1400" dirty="0">
                <a:latin typeface="Segoe UI"/>
                <a:cs typeface="Segoe UI"/>
              </a:rPr>
              <a:t>a</a:t>
            </a:r>
            <a:r>
              <a:rPr sz="1400" spc="-5" dirty="0">
                <a:latin typeface="Segoe UI"/>
                <a:cs typeface="Segoe UI"/>
              </a:rPr>
              <a:t> back</a:t>
            </a:r>
            <a:r>
              <a:rPr sz="1400" spc="15" dirty="0">
                <a:latin typeface="Segoe UI"/>
                <a:cs typeface="Segoe UI"/>
              </a:rPr>
              <a:t> </a:t>
            </a:r>
            <a:r>
              <a:rPr sz="1400" dirty="0">
                <a:latin typeface="Segoe UI"/>
                <a:cs typeface="Segoe UI"/>
              </a:rPr>
              <a:t>up</a:t>
            </a:r>
            <a:r>
              <a:rPr sz="1400" spc="-10" dirty="0">
                <a:latin typeface="Segoe UI"/>
                <a:cs typeface="Segoe UI"/>
              </a:rPr>
              <a:t> </a:t>
            </a:r>
            <a:r>
              <a:rPr sz="1400" dirty="0">
                <a:latin typeface="Segoe UI"/>
                <a:cs typeface="Segoe UI"/>
              </a:rPr>
              <a:t>or</a:t>
            </a:r>
            <a:r>
              <a:rPr sz="1400" spc="5" dirty="0">
                <a:latin typeface="Segoe UI"/>
                <a:cs typeface="Segoe UI"/>
              </a:rPr>
              <a:t> </a:t>
            </a:r>
            <a:r>
              <a:rPr sz="1400" spc="-10" dirty="0">
                <a:latin typeface="Segoe UI"/>
                <a:cs typeface="Segoe UI"/>
              </a:rPr>
              <a:t>Restore</a:t>
            </a:r>
            <a:r>
              <a:rPr sz="1400" spc="5" dirty="0">
                <a:latin typeface="Segoe UI"/>
                <a:cs typeface="Segoe UI"/>
              </a:rPr>
              <a:t> </a:t>
            </a:r>
            <a:r>
              <a:rPr sz="1400" spc="-5" dirty="0">
                <a:latin typeface="Segoe UI"/>
                <a:cs typeface="Segoe UI"/>
              </a:rPr>
              <a:t>point.</a:t>
            </a:r>
            <a:r>
              <a:rPr sz="1400" spc="20" dirty="0">
                <a:latin typeface="Segoe UI"/>
                <a:cs typeface="Segoe UI"/>
              </a:rPr>
              <a:t> </a:t>
            </a:r>
            <a:r>
              <a:rPr sz="1400" spc="-40" dirty="0">
                <a:latin typeface="Segoe UI"/>
                <a:cs typeface="Segoe UI"/>
              </a:rPr>
              <a:t>You</a:t>
            </a:r>
            <a:r>
              <a:rPr sz="1400" spc="40" dirty="0">
                <a:latin typeface="Segoe UI"/>
                <a:cs typeface="Segoe UI"/>
              </a:rPr>
              <a:t> </a:t>
            </a:r>
            <a:r>
              <a:rPr sz="1400" dirty="0">
                <a:latin typeface="Segoe UI"/>
                <a:cs typeface="Segoe UI"/>
              </a:rPr>
              <a:t>can</a:t>
            </a:r>
            <a:r>
              <a:rPr sz="1400" spc="-10" dirty="0">
                <a:latin typeface="Segoe UI"/>
                <a:cs typeface="Segoe UI"/>
              </a:rPr>
              <a:t> restore</a:t>
            </a:r>
            <a:r>
              <a:rPr sz="1400" spc="10" dirty="0">
                <a:latin typeface="Segoe UI"/>
                <a:cs typeface="Segoe UI"/>
              </a:rPr>
              <a:t> </a:t>
            </a:r>
            <a:r>
              <a:rPr sz="1400" dirty="0">
                <a:latin typeface="Segoe UI"/>
                <a:cs typeface="Segoe UI"/>
              </a:rPr>
              <a:t>the </a:t>
            </a:r>
            <a:r>
              <a:rPr sz="1400" spc="-370" dirty="0">
                <a:latin typeface="Segoe UI"/>
                <a:cs typeface="Segoe UI"/>
              </a:rPr>
              <a:t> </a:t>
            </a:r>
            <a:r>
              <a:rPr sz="1400" dirty="0">
                <a:latin typeface="Segoe UI"/>
                <a:cs typeface="Segoe UI"/>
              </a:rPr>
              <a:t>DB</a:t>
            </a:r>
            <a:r>
              <a:rPr sz="1400" spc="-5" dirty="0">
                <a:latin typeface="Segoe UI"/>
                <a:cs typeface="Segoe UI"/>
              </a:rPr>
              <a:t> </a:t>
            </a:r>
            <a:r>
              <a:rPr sz="1400" dirty="0">
                <a:latin typeface="Segoe UI"/>
                <a:cs typeface="Segoe UI"/>
              </a:rPr>
              <a:t>but</a:t>
            </a:r>
            <a:r>
              <a:rPr sz="1400" spc="-10" dirty="0">
                <a:latin typeface="Segoe UI"/>
                <a:cs typeface="Segoe UI"/>
              </a:rPr>
              <a:t> </a:t>
            </a:r>
            <a:r>
              <a:rPr sz="1400" spc="-5" dirty="0">
                <a:latin typeface="Segoe UI"/>
                <a:cs typeface="Segoe UI"/>
              </a:rPr>
              <a:t>it</a:t>
            </a:r>
            <a:r>
              <a:rPr sz="1400" dirty="0">
                <a:latin typeface="Segoe UI"/>
                <a:cs typeface="Segoe UI"/>
              </a:rPr>
              <a:t> </a:t>
            </a:r>
            <a:r>
              <a:rPr sz="1400" spc="-5" dirty="0">
                <a:latin typeface="Segoe UI"/>
                <a:cs typeface="Segoe UI"/>
              </a:rPr>
              <a:t>is</a:t>
            </a:r>
            <a:r>
              <a:rPr sz="1400" spc="10" dirty="0">
                <a:latin typeface="Segoe UI"/>
                <a:cs typeface="Segoe UI"/>
              </a:rPr>
              <a:t> </a:t>
            </a:r>
            <a:r>
              <a:rPr sz="1400" dirty="0">
                <a:latin typeface="Segoe UI"/>
                <a:cs typeface="Segoe UI"/>
              </a:rPr>
              <a:t>a</a:t>
            </a:r>
            <a:r>
              <a:rPr sz="1400" spc="5" dirty="0">
                <a:latin typeface="Segoe UI"/>
                <a:cs typeface="Segoe UI"/>
              </a:rPr>
              <a:t> </a:t>
            </a:r>
            <a:r>
              <a:rPr sz="1400" spc="-5" dirty="0">
                <a:latin typeface="Segoe UI"/>
                <a:cs typeface="Segoe UI"/>
              </a:rPr>
              <a:t>new</a:t>
            </a:r>
            <a:r>
              <a:rPr sz="1400" spc="-10" dirty="0">
                <a:latin typeface="Segoe UI"/>
                <a:cs typeface="Segoe UI"/>
              </a:rPr>
              <a:t> </a:t>
            </a:r>
            <a:r>
              <a:rPr sz="1400" dirty="0">
                <a:latin typeface="Segoe UI"/>
                <a:cs typeface="Segoe UI"/>
              </a:rPr>
              <a:t>database</a:t>
            </a:r>
          </a:p>
          <a:p>
            <a:pPr marL="12700" marR="7244715">
              <a:lnSpc>
                <a:spcPts val="1680"/>
              </a:lnSpc>
              <a:buAutoNum type="arabicPeriod" startAt="7"/>
              <a:tabLst>
                <a:tab pos="196215" algn="l"/>
              </a:tabLst>
            </a:pPr>
            <a:r>
              <a:rPr sz="1400" b="1" dirty="0">
                <a:latin typeface="Segoe UI"/>
                <a:cs typeface="Segoe UI"/>
              </a:rPr>
              <a:t>Does </a:t>
            </a:r>
            <a:r>
              <a:rPr sz="1400" b="1" spc="-5" dirty="0">
                <a:latin typeface="Segoe UI"/>
                <a:cs typeface="Segoe UI"/>
              </a:rPr>
              <a:t>Synapse </a:t>
            </a:r>
            <a:r>
              <a:rPr sz="1400" b="1" dirty="0">
                <a:latin typeface="Segoe UI"/>
                <a:cs typeface="Segoe UI"/>
              </a:rPr>
              <a:t>Analytics </a:t>
            </a:r>
            <a:r>
              <a:rPr sz="1400" b="1" spc="5" dirty="0">
                <a:latin typeface="Segoe UI"/>
                <a:cs typeface="Segoe UI"/>
              </a:rPr>
              <a:t>support </a:t>
            </a:r>
            <a:r>
              <a:rPr sz="1400" b="1" spc="-5" dirty="0">
                <a:latin typeface="Segoe UI"/>
                <a:cs typeface="Segoe UI"/>
              </a:rPr>
              <a:t>delta </a:t>
            </a:r>
            <a:r>
              <a:rPr sz="1400" b="1" spc="-10" dirty="0">
                <a:latin typeface="Segoe UI"/>
                <a:cs typeface="Segoe UI"/>
              </a:rPr>
              <a:t>lake? </a:t>
            </a:r>
            <a:r>
              <a:rPr sz="1400" b="1" spc="-5" dirty="0">
                <a:latin typeface="Segoe UI"/>
                <a:cs typeface="Segoe UI"/>
              </a:rPr>
              <a:t> </a:t>
            </a:r>
            <a:r>
              <a:rPr sz="1400" spc="-30" dirty="0">
                <a:latin typeface="Segoe UI"/>
                <a:cs typeface="Segoe UI"/>
              </a:rPr>
              <a:t>Yes,</a:t>
            </a:r>
            <a:r>
              <a:rPr sz="1400" dirty="0">
                <a:latin typeface="Segoe UI"/>
                <a:cs typeface="Segoe UI"/>
              </a:rPr>
              <a:t> </a:t>
            </a:r>
            <a:r>
              <a:rPr sz="1400" spc="-5" dirty="0">
                <a:latin typeface="Segoe UI"/>
                <a:cs typeface="Segoe UI"/>
              </a:rPr>
              <a:t>we</a:t>
            </a:r>
            <a:r>
              <a:rPr sz="1400" spc="10" dirty="0">
                <a:latin typeface="Segoe UI"/>
                <a:cs typeface="Segoe UI"/>
              </a:rPr>
              <a:t> </a:t>
            </a:r>
            <a:r>
              <a:rPr sz="1400" spc="5" dirty="0">
                <a:latin typeface="Segoe UI"/>
                <a:cs typeface="Segoe UI"/>
              </a:rPr>
              <a:t>support</a:t>
            </a:r>
            <a:r>
              <a:rPr sz="1400" spc="-15" dirty="0">
                <a:latin typeface="Segoe UI"/>
                <a:cs typeface="Segoe UI"/>
              </a:rPr>
              <a:t> </a:t>
            </a:r>
            <a:r>
              <a:rPr sz="1400" spc="-5" dirty="0">
                <a:latin typeface="Segoe UI"/>
                <a:cs typeface="Segoe UI"/>
              </a:rPr>
              <a:t>delta</a:t>
            </a:r>
            <a:r>
              <a:rPr sz="1400" spc="10" dirty="0">
                <a:latin typeface="Segoe UI"/>
                <a:cs typeface="Segoe UI"/>
              </a:rPr>
              <a:t> </a:t>
            </a:r>
            <a:r>
              <a:rPr sz="1400" spc="-10" dirty="0">
                <a:latin typeface="Segoe UI"/>
                <a:cs typeface="Segoe UI"/>
              </a:rPr>
              <a:t>lake.</a:t>
            </a:r>
            <a:r>
              <a:rPr sz="1400" spc="30" dirty="0">
                <a:latin typeface="Segoe UI"/>
                <a:cs typeface="Segoe UI"/>
              </a:rPr>
              <a:t> </a:t>
            </a:r>
            <a:r>
              <a:rPr sz="1400" spc="-5" dirty="0">
                <a:latin typeface="Segoe UI"/>
                <a:cs typeface="Segoe UI"/>
              </a:rPr>
              <a:t>It</a:t>
            </a:r>
            <a:r>
              <a:rPr sz="1400" spc="5" dirty="0">
                <a:latin typeface="Segoe UI"/>
                <a:cs typeface="Segoe UI"/>
              </a:rPr>
              <a:t> </a:t>
            </a:r>
            <a:r>
              <a:rPr sz="1400" spc="-5" dirty="0">
                <a:latin typeface="Segoe UI"/>
                <a:cs typeface="Segoe UI"/>
              </a:rPr>
              <a:t>is</a:t>
            </a:r>
            <a:r>
              <a:rPr sz="1400" spc="5" dirty="0">
                <a:latin typeface="Segoe UI"/>
                <a:cs typeface="Segoe UI"/>
              </a:rPr>
              <a:t> </a:t>
            </a:r>
            <a:r>
              <a:rPr sz="1400" spc="-5" dirty="0">
                <a:latin typeface="Segoe UI"/>
                <a:cs typeface="Segoe UI"/>
              </a:rPr>
              <a:t>already</a:t>
            </a:r>
            <a:r>
              <a:rPr sz="1400" dirty="0">
                <a:latin typeface="Segoe UI"/>
                <a:cs typeface="Segoe UI"/>
              </a:rPr>
              <a:t> </a:t>
            </a:r>
            <a:r>
              <a:rPr sz="1400" spc="-5" dirty="0">
                <a:latin typeface="Segoe UI"/>
                <a:cs typeface="Segoe UI"/>
              </a:rPr>
              <a:t>available.</a:t>
            </a:r>
            <a:endParaRPr sz="1400" dirty="0">
              <a:latin typeface="Segoe UI"/>
              <a:cs typeface="Segoe UI"/>
            </a:endParaRPr>
          </a:p>
          <a:p>
            <a:pPr marL="12700" marR="6833870">
              <a:lnSpc>
                <a:spcPts val="1630"/>
              </a:lnSpc>
              <a:spcBef>
                <a:spcPts val="90"/>
              </a:spcBef>
              <a:buAutoNum type="arabicPeriod" startAt="7"/>
              <a:tabLst>
                <a:tab pos="195580" algn="l"/>
              </a:tabLst>
            </a:pPr>
            <a:r>
              <a:rPr sz="1400" b="1" dirty="0">
                <a:latin typeface="Segoe UI"/>
                <a:cs typeface="Segoe UI"/>
              </a:rPr>
              <a:t>VNet Integration and </a:t>
            </a:r>
            <a:r>
              <a:rPr sz="1400" b="1" spc="-5" dirty="0">
                <a:latin typeface="Segoe UI"/>
                <a:cs typeface="Segoe UI"/>
              </a:rPr>
              <a:t>restricted </a:t>
            </a:r>
            <a:r>
              <a:rPr sz="1400" b="1" dirty="0">
                <a:latin typeface="Segoe UI"/>
                <a:cs typeface="Segoe UI"/>
              </a:rPr>
              <a:t>access </a:t>
            </a:r>
            <a:r>
              <a:rPr sz="1400" b="1" spc="-5" dirty="0">
                <a:latin typeface="Segoe UI"/>
                <a:cs typeface="Segoe UI"/>
              </a:rPr>
              <a:t>to client </a:t>
            </a:r>
            <a:r>
              <a:rPr sz="1400" b="1" spc="-20" dirty="0">
                <a:latin typeface="Segoe UI"/>
                <a:cs typeface="Segoe UI"/>
              </a:rPr>
              <a:t>IP’s? </a:t>
            </a:r>
            <a:r>
              <a:rPr sz="1400" spc="-370" dirty="0">
                <a:latin typeface="Segoe UI"/>
                <a:cs typeface="Segoe UI"/>
              </a:rPr>
              <a:t> </a:t>
            </a:r>
            <a:r>
              <a:rPr sz="1400" dirty="0">
                <a:latin typeface="Segoe UI"/>
                <a:cs typeface="Segoe UI"/>
              </a:rPr>
              <a:t>Soon</a:t>
            </a:r>
          </a:p>
          <a:p>
            <a:pPr marL="12700" marR="7468870">
              <a:lnSpc>
                <a:spcPts val="1630"/>
              </a:lnSpc>
              <a:spcBef>
                <a:spcPts val="100"/>
              </a:spcBef>
              <a:buAutoNum type="arabicPeriod" startAt="7"/>
              <a:tabLst>
                <a:tab pos="196215" algn="l"/>
              </a:tabLst>
            </a:pPr>
            <a:r>
              <a:rPr sz="1400" b="1" spc="-5" dirty="0">
                <a:latin typeface="Segoe UI"/>
                <a:cs typeface="Segoe UI"/>
              </a:rPr>
              <a:t>Is</a:t>
            </a:r>
            <a:r>
              <a:rPr sz="1400" b="1" dirty="0">
                <a:latin typeface="Segoe UI"/>
                <a:cs typeface="Segoe UI"/>
              </a:rPr>
              <a:t> Data Discovery</a:t>
            </a:r>
            <a:r>
              <a:rPr sz="1400" b="1" spc="5" dirty="0">
                <a:latin typeface="Segoe UI"/>
                <a:cs typeface="Segoe UI"/>
              </a:rPr>
              <a:t> </a:t>
            </a:r>
            <a:r>
              <a:rPr sz="1400" b="1" dirty="0">
                <a:latin typeface="Segoe UI"/>
                <a:cs typeface="Segoe UI"/>
              </a:rPr>
              <a:t>&amp;</a:t>
            </a:r>
            <a:r>
              <a:rPr sz="1400" b="1" spc="15" dirty="0">
                <a:latin typeface="Segoe UI"/>
                <a:cs typeface="Segoe UI"/>
              </a:rPr>
              <a:t> </a:t>
            </a:r>
            <a:r>
              <a:rPr sz="1400" b="1" spc="-5" dirty="0">
                <a:latin typeface="Segoe UI"/>
                <a:cs typeface="Segoe UI"/>
              </a:rPr>
              <a:t>Classification</a:t>
            </a:r>
            <a:r>
              <a:rPr sz="1400" b="1" spc="-20" dirty="0">
                <a:latin typeface="Segoe UI"/>
                <a:cs typeface="Segoe UI"/>
              </a:rPr>
              <a:t> </a:t>
            </a:r>
            <a:r>
              <a:rPr sz="1400" b="1" spc="-5" dirty="0">
                <a:latin typeface="Segoe UI"/>
                <a:cs typeface="Segoe UI"/>
              </a:rPr>
              <a:t>available? </a:t>
            </a:r>
            <a:r>
              <a:rPr sz="1400" b="1" spc="-365" dirty="0">
                <a:latin typeface="Segoe UI"/>
                <a:cs typeface="Segoe UI"/>
              </a:rPr>
              <a:t> </a:t>
            </a:r>
            <a:r>
              <a:rPr sz="1400" dirty="0">
                <a:latin typeface="Segoe UI"/>
                <a:cs typeface="Segoe UI"/>
              </a:rPr>
              <a:t>Soon</a:t>
            </a:r>
          </a:p>
          <a:p>
            <a:pPr marL="12700" marR="8808720">
              <a:lnSpc>
                <a:spcPts val="1630"/>
              </a:lnSpc>
              <a:spcBef>
                <a:spcPts val="100"/>
              </a:spcBef>
              <a:buAutoNum type="arabicPeriod" startAt="7"/>
              <a:tabLst>
                <a:tab pos="290195" algn="l"/>
              </a:tabLst>
            </a:pPr>
            <a:r>
              <a:rPr sz="1400" b="1" spc="-5" dirty="0">
                <a:latin typeface="Segoe UI"/>
                <a:cs typeface="Segoe UI"/>
              </a:rPr>
              <a:t>Auditing</a:t>
            </a:r>
            <a:r>
              <a:rPr sz="1400" b="1" spc="-30" dirty="0">
                <a:latin typeface="Segoe UI"/>
                <a:cs typeface="Segoe UI"/>
              </a:rPr>
              <a:t> </a:t>
            </a:r>
            <a:r>
              <a:rPr sz="1400" b="1" spc="-5" dirty="0">
                <a:latin typeface="Segoe UI"/>
                <a:cs typeface="Segoe UI"/>
              </a:rPr>
              <a:t>to</a:t>
            </a:r>
            <a:r>
              <a:rPr sz="1400" b="1" spc="-15" dirty="0">
                <a:latin typeface="Segoe UI"/>
                <a:cs typeface="Segoe UI"/>
              </a:rPr>
              <a:t> </a:t>
            </a:r>
            <a:r>
              <a:rPr sz="1400" b="1" dirty="0">
                <a:latin typeface="Segoe UI"/>
                <a:cs typeface="Segoe UI"/>
              </a:rPr>
              <a:t>log</a:t>
            </a:r>
            <a:r>
              <a:rPr sz="1400" b="1" spc="-15" dirty="0">
                <a:latin typeface="Segoe UI"/>
                <a:cs typeface="Segoe UI"/>
              </a:rPr>
              <a:t> </a:t>
            </a:r>
            <a:r>
              <a:rPr sz="1400" b="1" dirty="0">
                <a:latin typeface="Segoe UI"/>
                <a:cs typeface="Segoe UI"/>
              </a:rPr>
              <a:t>analytics? </a:t>
            </a:r>
            <a:r>
              <a:rPr sz="1400" b="1" spc="-365" dirty="0">
                <a:latin typeface="Segoe UI"/>
                <a:cs typeface="Segoe UI"/>
              </a:rPr>
              <a:t> </a:t>
            </a:r>
            <a:r>
              <a:rPr sz="1400" dirty="0">
                <a:latin typeface="Segoe UI"/>
                <a:cs typeface="Segoe UI"/>
              </a:rPr>
              <a:t>Soon</a:t>
            </a:r>
          </a:p>
        </p:txBody>
      </p:sp>
    </p:spTree>
    <p:extLst>
      <p:ext uri="{BB962C8B-B14F-4D97-AF65-F5344CB8AC3E}">
        <p14:creationId xmlns:p14="http://schemas.microsoft.com/office/powerpoint/2010/main" val="426979032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380731" y="0"/>
            <a:ext cx="4811268" cy="6857998"/>
          </a:xfrm>
          <a:prstGeom prst="rect">
            <a:avLst/>
          </a:prstGeom>
        </p:spPr>
      </p:pic>
      <p:pic>
        <p:nvPicPr>
          <p:cNvPr id="3" name="object 3"/>
          <p:cNvPicPr/>
          <p:nvPr/>
        </p:nvPicPr>
        <p:blipFill>
          <a:blip r:embed="rId3" cstate="print"/>
          <a:stretch>
            <a:fillRect/>
          </a:stretch>
        </p:blipFill>
        <p:spPr>
          <a:xfrm>
            <a:off x="342956" y="345947"/>
            <a:ext cx="1629043" cy="345948"/>
          </a:xfrm>
          <a:prstGeom prst="rect">
            <a:avLst/>
          </a:prstGeom>
        </p:spPr>
      </p:pic>
      <p:sp>
        <p:nvSpPr>
          <p:cNvPr id="6" name="object 2">
            <a:extLst>
              <a:ext uri="{FF2B5EF4-FFF2-40B4-BE49-F238E27FC236}">
                <a16:creationId xmlns:a16="http://schemas.microsoft.com/office/drawing/2014/main" id="{9026251A-8C9C-4FBE-8156-AE35C92FC7F9}"/>
              </a:ext>
            </a:extLst>
          </p:cNvPr>
          <p:cNvSpPr txBox="1">
            <a:spLocks/>
          </p:cNvSpPr>
          <p:nvPr/>
        </p:nvSpPr>
        <p:spPr>
          <a:xfrm>
            <a:off x="689551" y="991581"/>
            <a:ext cx="3346743" cy="751488"/>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US" sz="4800" b="1" kern="0" dirty="0">
                <a:solidFill>
                  <a:schemeClr val="accent4">
                    <a:lumMod val="75000"/>
                  </a:schemeClr>
                </a:solidFill>
                <a:latin typeface="Segoe UI Light"/>
                <a:cs typeface="Segoe UI Light"/>
              </a:rPr>
              <a:t>Description</a:t>
            </a:r>
          </a:p>
        </p:txBody>
      </p:sp>
      <p:sp>
        <p:nvSpPr>
          <p:cNvPr id="7" name="object 4">
            <a:extLst>
              <a:ext uri="{FF2B5EF4-FFF2-40B4-BE49-F238E27FC236}">
                <a16:creationId xmlns:a16="http://schemas.microsoft.com/office/drawing/2014/main" id="{FD2E1DDA-137C-46A7-90F5-4247D0FD3B61}"/>
              </a:ext>
            </a:extLst>
          </p:cNvPr>
          <p:cNvSpPr txBox="1"/>
          <p:nvPr/>
        </p:nvSpPr>
        <p:spPr>
          <a:xfrm>
            <a:off x="691857" y="1981200"/>
            <a:ext cx="10357144" cy="3503588"/>
          </a:xfrm>
          <a:prstGeom prst="rect">
            <a:avLst/>
          </a:prstGeom>
        </p:spPr>
        <p:txBody>
          <a:bodyPr vert="horz" wrap="square" lIns="0" tIns="12700" rIns="0" bIns="0" rtlCol="0">
            <a:spAutoFit/>
          </a:bodyPr>
          <a:lstStyle/>
          <a:p>
            <a:pPr marL="12700" marR="3190875">
              <a:lnSpc>
                <a:spcPct val="120000"/>
              </a:lnSpc>
              <a:spcBef>
                <a:spcPts val="100"/>
              </a:spcBef>
            </a:pPr>
            <a:r>
              <a:rPr lang="en-US" sz="3200" i="1" dirty="0">
                <a:solidFill>
                  <a:schemeClr val="tx1">
                    <a:lumMod val="85000"/>
                    <a:lumOff val="15000"/>
                  </a:schemeClr>
                </a:solidFill>
                <a:effectLst/>
                <a:latin typeface="Segoe UI" panose="020B0502040204020203" pitchFamily="34" charset="0"/>
                <a:cs typeface="Segoe UI" panose="020B0502040204020203" pitchFamily="34" charset="0"/>
              </a:rPr>
              <a:t>This module teaches how to build data integration pipelines to ingest from multiple data sources, transform data using mapping data flows and notebooks, and perform data movement into one or more data sinks.</a:t>
            </a:r>
            <a:endParaRPr sz="3200" i="1" dirty="0">
              <a:solidFill>
                <a:schemeClr val="tx1">
                  <a:lumMod val="85000"/>
                  <a:lumOff val="1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8806146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380731" y="0"/>
            <a:ext cx="4811268" cy="6857998"/>
          </a:xfrm>
          <a:prstGeom prst="rect">
            <a:avLst/>
          </a:prstGeom>
        </p:spPr>
      </p:pic>
      <p:sp>
        <p:nvSpPr>
          <p:cNvPr id="4" name="object 4"/>
          <p:cNvSpPr txBox="1">
            <a:spLocks noGrp="1"/>
          </p:cNvSpPr>
          <p:nvPr>
            <p:ph type="title"/>
          </p:nvPr>
        </p:nvSpPr>
        <p:spPr>
          <a:xfrm>
            <a:off x="685800" y="2438400"/>
            <a:ext cx="3505200" cy="843821"/>
          </a:xfrm>
          <a:prstGeom prst="rect">
            <a:avLst/>
          </a:prstGeom>
        </p:spPr>
        <p:txBody>
          <a:bodyPr vert="horz" wrap="square" lIns="0" tIns="12700" rIns="0" bIns="0" rtlCol="0">
            <a:spAutoFit/>
          </a:bodyPr>
          <a:lstStyle/>
          <a:p>
            <a:pPr marL="12700">
              <a:lnSpc>
                <a:spcPct val="100000"/>
              </a:lnSpc>
              <a:spcBef>
                <a:spcPts val="100"/>
              </a:spcBef>
            </a:pPr>
            <a:r>
              <a:rPr lang="en-US" sz="5400" b="0" i="1" dirty="0">
                <a:solidFill>
                  <a:srgbClr val="0078D3"/>
                </a:solidFill>
                <a:latin typeface="Segoe UI Semibold"/>
                <a:cs typeface="Segoe UI Semibold"/>
              </a:rPr>
              <a:t>Overview</a:t>
            </a:r>
            <a:endParaRPr sz="5400" i="1" dirty="0">
              <a:latin typeface="Segoe UI Semibold"/>
              <a:cs typeface="Segoe UI Semibold"/>
            </a:endParaRPr>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380731" y="0"/>
            <a:ext cx="4811268" cy="6857998"/>
          </a:xfrm>
          <a:prstGeom prst="rect">
            <a:avLst/>
          </a:prstGeom>
        </p:spPr>
      </p:pic>
      <p:sp>
        <p:nvSpPr>
          <p:cNvPr id="4" name="object 4"/>
          <p:cNvSpPr txBox="1">
            <a:spLocks noGrp="1"/>
          </p:cNvSpPr>
          <p:nvPr>
            <p:ph type="title"/>
          </p:nvPr>
        </p:nvSpPr>
        <p:spPr>
          <a:xfrm>
            <a:off x="2133600" y="2580005"/>
            <a:ext cx="1799589" cy="848994"/>
          </a:xfrm>
          <a:prstGeom prst="rect">
            <a:avLst/>
          </a:prstGeom>
        </p:spPr>
        <p:txBody>
          <a:bodyPr vert="horz" wrap="square" lIns="0" tIns="12700" rIns="0" bIns="0" rtlCol="0">
            <a:spAutoFit/>
          </a:bodyPr>
          <a:lstStyle/>
          <a:p>
            <a:pPr marL="12700">
              <a:lnSpc>
                <a:spcPct val="100000"/>
              </a:lnSpc>
              <a:spcBef>
                <a:spcPts val="100"/>
              </a:spcBef>
            </a:pPr>
            <a:r>
              <a:rPr sz="5400" b="0" dirty="0">
                <a:solidFill>
                  <a:srgbClr val="0078D3"/>
                </a:solidFill>
                <a:latin typeface="Segoe UI Semibold"/>
                <a:cs typeface="Segoe UI Semibold"/>
              </a:rPr>
              <a:t>Q</a:t>
            </a:r>
            <a:r>
              <a:rPr sz="5400" b="0" spc="-335" dirty="0">
                <a:solidFill>
                  <a:srgbClr val="0078D3"/>
                </a:solidFill>
                <a:latin typeface="Segoe UI Semibold"/>
                <a:cs typeface="Segoe UI Semibold"/>
              </a:rPr>
              <a:t> </a:t>
            </a:r>
            <a:r>
              <a:rPr sz="5400" b="0" dirty="0">
                <a:solidFill>
                  <a:srgbClr val="0078D3"/>
                </a:solidFill>
                <a:latin typeface="Segoe UI Semibold"/>
                <a:cs typeface="Segoe UI Semibold"/>
              </a:rPr>
              <a:t>&amp;</a:t>
            </a:r>
            <a:r>
              <a:rPr sz="5400" b="0" spc="-340" dirty="0">
                <a:solidFill>
                  <a:srgbClr val="0078D3"/>
                </a:solidFill>
                <a:latin typeface="Segoe UI Semibold"/>
                <a:cs typeface="Segoe UI Semibold"/>
              </a:rPr>
              <a:t> </a:t>
            </a:r>
            <a:r>
              <a:rPr sz="5400" b="0" dirty="0">
                <a:solidFill>
                  <a:srgbClr val="0078D3"/>
                </a:solidFill>
                <a:latin typeface="Segoe UI Semibold"/>
                <a:cs typeface="Segoe UI Semibold"/>
              </a:rPr>
              <a:t>A</a:t>
            </a:r>
            <a:endParaRPr sz="5400" dirty="0">
              <a:latin typeface="Segoe UI Semibold"/>
              <a:cs typeface="Segoe UI Semibold"/>
            </a:endParaRPr>
          </a:p>
        </p:txBody>
      </p:sp>
    </p:spTree>
    <p:extLst>
      <p:ext uri="{BB962C8B-B14F-4D97-AF65-F5344CB8AC3E}">
        <p14:creationId xmlns:p14="http://schemas.microsoft.com/office/powerpoint/2010/main" val="356069673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249137"/>
            <a:ext cx="2819400" cy="843821"/>
          </a:xfrm>
          <a:prstGeom prst="rect">
            <a:avLst/>
          </a:prstGeom>
        </p:spPr>
        <p:txBody>
          <a:bodyPr vert="horz" wrap="square" lIns="0" tIns="12700" rIns="0" bIns="0" rtlCol="0">
            <a:spAutoFit/>
          </a:bodyPr>
          <a:lstStyle/>
          <a:p>
            <a:pPr marL="12700">
              <a:lnSpc>
                <a:spcPct val="100000"/>
              </a:lnSpc>
              <a:spcBef>
                <a:spcPts val="100"/>
              </a:spcBef>
            </a:pPr>
            <a:r>
              <a:rPr sz="5400" b="1" dirty="0">
                <a:solidFill>
                  <a:schemeClr val="tx2">
                    <a:lumMod val="60000"/>
                    <a:lumOff val="40000"/>
                  </a:schemeClr>
                </a:solidFill>
                <a:latin typeface="Segoe UI Semibold" panose="020B0702040204020203" pitchFamily="34" charset="0"/>
                <a:cs typeface="Segoe UI Semibold" panose="020B0702040204020203" pitchFamily="34" charset="0"/>
              </a:rPr>
              <a:t>Agenda</a:t>
            </a:r>
          </a:p>
        </p:txBody>
      </p:sp>
      <p:sp>
        <p:nvSpPr>
          <p:cNvPr id="4" name="object 4"/>
          <p:cNvSpPr txBox="1"/>
          <p:nvPr/>
        </p:nvSpPr>
        <p:spPr>
          <a:xfrm>
            <a:off x="457200" y="1066800"/>
            <a:ext cx="11570677" cy="5591274"/>
          </a:xfrm>
          <a:prstGeom prst="rect">
            <a:avLst/>
          </a:prstGeom>
        </p:spPr>
        <p:txBody>
          <a:bodyPr vert="horz" wrap="square" lIns="0" tIns="12700" rIns="0" bIns="0" rtlCol="0">
            <a:spAutoFit/>
          </a:bodyPr>
          <a:lstStyle/>
          <a:p>
            <a:pPr lvl="1"/>
            <a:r>
              <a:rPr lang="en-US" i="1" spc="-5" dirty="0">
                <a:solidFill>
                  <a:schemeClr val="bg2">
                    <a:lumMod val="10000"/>
                  </a:schemeClr>
                </a:solidFill>
                <a:latin typeface="Segoe UI" panose="020B0502040204020203" pitchFamily="34" charset="0"/>
                <a:cs typeface="Segoe UI" panose="020B0502040204020203" pitchFamily="34" charset="0"/>
              </a:rPr>
              <a:t> </a:t>
            </a:r>
          </a:p>
          <a:p>
            <a:pPr marL="742950" lvl="1" indent="-285750">
              <a:buFont typeface="Wingdings" panose="05000000000000000000" pitchFamily="2" charset="2"/>
              <a:buChar char="§"/>
            </a:pPr>
            <a:r>
              <a:rPr lang="en-US" i="1" spc="-5" dirty="0">
                <a:solidFill>
                  <a:schemeClr val="bg2">
                    <a:lumMod val="10000"/>
                  </a:schemeClr>
                </a:solidFill>
                <a:latin typeface="Segoe UI" panose="020B0502040204020203" pitchFamily="34" charset="0"/>
                <a:cs typeface="Segoe UI" panose="020B0502040204020203" pitchFamily="34" charset="0"/>
              </a:rPr>
              <a:t>   </a:t>
            </a:r>
            <a:r>
              <a:rPr lang="en-US" b="1" i="1" spc="-5" dirty="0">
                <a:solidFill>
                  <a:schemeClr val="bg2">
                    <a:lumMod val="10000"/>
                  </a:schemeClr>
                </a:solidFill>
                <a:latin typeface="Segoe UI" panose="020B0502040204020203" pitchFamily="34" charset="0"/>
                <a:cs typeface="Segoe UI" panose="020B0502040204020203" pitchFamily="34" charset="0"/>
              </a:rPr>
              <a:t>Introduction to Azure Synapse Analytics</a:t>
            </a:r>
            <a:r>
              <a:rPr lang="en-US" i="1" spc="-5" dirty="0">
                <a:solidFill>
                  <a:schemeClr val="bg2">
                    <a:lumMod val="10000"/>
                  </a:schemeClr>
                </a:solidFill>
                <a:latin typeface="Segoe UI" panose="020B0502040204020203" pitchFamily="34" charset="0"/>
                <a:cs typeface="Segoe UI" panose="020B0502040204020203" pitchFamily="34" charset="0"/>
              </a:rPr>
              <a:t>					</a:t>
            </a:r>
            <a:r>
              <a:rPr lang="en-US" b="1" i="1" spc="-5" dirty="0">
                <a:solidFill>
                  <a:schemeClr val="bg2">
                    <a:lumMod val="10000"/>
                  </a:schemeClr>
                </a:solidFill>
                <a:latin typeface="Segoe UI" panose="020B0502040204020203" pitchFamily="34" charset="0"/>
                <a:cs typeface="Segoe UI" panose="020B0502040204020203" pitchFamily="34" charset="0"/>
              </a:rPr>
              <a:t>[15 minutes]</a:t>
            </a:r>
          </a:p>
          <a:p>
            <a:pPr lvl="1"/>
            <a:endParaRPr lang="en-US" b="1" i="1" spc="-5" dirty="0">
              <a:solidFill>
                <a:schemeClr val="bg2">
                  <a:lumMod val="10000"/>
                </a:schemeClr>
              </a:solidFill>
              <a:latin typeface="Segoe UI" panose="020B0502040204020203" pitchFamily="34" charset="0"/>
              <a:cs typeface="Segoe UI" panose="020B0502040204020203" pitchFamily="34" charset="0"/>
            </a:endParaRPr>
          </a:p>
          <a:p>
            <a:pPr marL="742950" lvl="1" indent="-285750">
              <a:buFont typeface="Wingdings" panose="05000000000000000000" pitchFamily="2" charset="2"/>
              <a:buChar char="§"/>
            </a:pPr>
            <a:r>
              <a:rPr lang="en-US" b="1" i="1" spc="-5" dirty="0">
                <a:solidFill>
                  <a:schemeClr val="bg2">
                    <a:lumMod val="10000"/>
                  </a:schemeClr>
                </a:solidFill>
                <a:latin typeface="Segoe UI" panose="020B0502040204020203" pitchFamily="34" charset="0"/>
                <a:cs typeface="Segoe UI" panose="020B0502040204020203" pitchFamily="34" charset="0"/>
              </a:rPr>
              <a:t>   Execute code-free transformations at scale with Azure Synapse Pipelines</a:t>
            </a:r>
          </a:p>
          <a:p>
            <a:pPr marL="1257300" lvl="2" indent="-342900">
              <a:buFont typeface="+mj-lt"/>
              <a:buAutoNum type="arabicPeriod"/>
            </a:pPr>
            <a:r>
              <a:rPr lang="en-US" i="1" spc="-5" dirty="0">
                <a:solidFill>
                  <a:schemeClr val="bg2">
                    <a:lumMod val="10000"/>
                  </a:schemeClr>
                </a:solidFill>
                <a:latin typeface="Segoe UI" panose="020B0502040204020203" pitchFamily="34" charset="0"/>
                <a:cs typeface="Segoe UI" panose="020B0502040204020203" pitchFamily="34" charset="0"/>
              </a:rPr>
              <a:t>   Introduction to Artifacts						</a:t>
            </a:r>
            <a:r>
              <a:rPr lang="en-US" b="1" i="1" spc="-5" dirty="0">
                <a:solidFill>
                  <a:schemeClr val="bg2">
                    <a:lumMod val="10000"/>
                  </a:schemeClr>
                </a:solidFill>
                <a:latin typeface="Segoe UI" panose="020B0502040204020203" pitchFamily="34" charset="0"/>
                <a:cs typeface="Segoe UI" panose="020B0502040204020203" pitchFamily="34" charset="0"/>
              </a:rPr>
              <a:t>[10 minutes]</a:t>
            </a:r>
          </a:p>
          <a:p>
            <a:pPr marL="1714500" lvl="3" indent="-342900">
              <a:buFont typeface="Wingdings" panose="05000000000000000000" pitchFamily="2" charset="2"/>
              <a:buChar char="Ø"/>
            </a:pPr>
            <a:r>
              <a:rPr lang="en-US" i="1" spc="-5" dirty="0">
                <a:solidFill>
                  <a:schemeClr val="bg2">
                    <a:lumMod val="10000"/>
                  </a:schemeClr>
                </a:solidFill>
                <a:latin typeface="Segoe UI" panose="020B0502040204020203" pitchFamily="34" charset="0"/>
                <a:cs typeface="Segoe UI" panose="020B0502040204020203" pitchFamily="34" charset="0"/>
              </a:rPr>
              <a:t>Demo								</a:t>
            </a:r>
            <a:r>
              <a:rPr lang="en-US" b="1" i="1" spc="-5" dirty="0">
                <a:solidFill>
                  <a:schemeClr val="bg2">
                    <a:lumMod val="10000"/>
                  </a:schemeClr>
                </a:solidFill>
                <a:latin typeface="Segoe UI" panose="020B0502040204020203" pitchFamily="34" charset="0"/>
                <a:cs typeface="Segoe UI" panose="020B0502040204020203" pitchFamily="34" charset="0"/>
              </a:rPr>
              <a:t>[30 minutes]</a:t>
            </a:r>
            <a:endParaRPr lang="en-US" i="1" spc="-5" dirty="0">
              <a:solidFill>
                <a:schemeClr val="bg2">
                  <a:lumMod val="10000"/>
                </a:schemeClr>
              </a:solidFill>
              <a:latin typeface="Segoe UI" panose="020B0502040204020203" pitchFamily="34" charset="0"/>
              <a:cs typeface="Segoe UI" panose="020B0502040204020203" pitchFamily="34" charset="0"/>
            </a:endParaRPr>
          </a:p>
          <a:p>
            <a:pPr marL="1257300" lvl="2" indent="-342900">
              <a:buFont typeface="+mj-lt"/>
              <a:buAutoNum type="arabicPeriod"/>
            </a:pPr>
            <a:r>
              <a:rPr lang="en-US" i="1" spc="-5" dirty="0">
                <a:solidFill>
                  <a:schemeClr val="bg2">
                    <a:lumMod val="10000"/>
                  </a:schemeClr>
                </a:solidFill>
                <a:latin typeface="Segoe UI" panose="020B0502040204020203" pitchFamily="34" charset="0"/>
                <a:cs typeface="Segoe UI" panose="020B0502040204020203" pitchFamily="34" charset="0"/>
              </a:rPr>
              <a:t>  Introduction to pipelines and dataflows					</a:t>
            </a:r>
            <a:r>
              <a:rPr lang="en-US" b="1" i="1" spc="-5" dirty="0">
                <a:solidFill>
                  <a:schemeClr val="bg2">
                    <a:lumMod val="10000"/>
                  </a:schemeClr>
                </a:solidFill>
                <a:latin typeface="Segoe UI" panose="020B0502040204020203" pitchFamily="34" charset="0"/>
                <a:cs typeface="Segoe UI" panose="020B0502040204020203" pitchFamily="34" charset="0"/>
              </a:rPr>
              <a:t>[10 minutes]</a:t>
            </a:r>
          </a:p>
          <a:p>
            <a:pPr marL="1714500" lvl="3" indent="-342900">
              <a:buFont typeface="Wingdings" panose="05000000000000000000" pitchFamily="2" charset="2"/>
              <a:buChar char="Ø"/>
            </a:pPr>
            <a:r>
              <a:rPr lang="en-US" i="1" spc="-5" dirty="0">
                <a:solidFill>
                  <a:schemeClr val="bg2">
                    <a:lumMod val="10000"/>
                  </a:schemeClr>
                </a:solidFill>
                <a:latin typeface="Segoe UI" panose="020B0502040204020203" pitchFamily="34" charset="0"/>
                <a:cs typeface="Segoe UI" panose="020B0502040204020203" pitchFamily="34" charset="0"/>
              </a:rPr>
              <a:t>Demo								</a:t>
            </a:r>
            <a:r>
              <a:rPr lang="en-US" b="1" i="1" spc="-5" dirty="0">
                <a:solidFill>
                  <a:schemeClr val="bg2">
                    <a:lumMod val="10000"/>
                  </a:schemeClr>
                </a:solidFill>
                <a:latin typeface="Segoe UI" panose="020B0502040204020203" pitchFamily="34" charset="0"/>
                <a:cs typeface="Segoe UI" panose="020B0502040204020203" pitchFamily="34" charset="0"/>
              </a:rPr>
              <a:t>[30 minutes]</a:t>
            </a:r>
            <a:endParaRPr lang="en-US" i="1" spc="-5" dirty="0">
              <a:solidFill>
                <a:schemeClr val="bg2">
                  <a:lumMod val="10000"/>
                </a:schemeClr>
              </a:solidFill>
              <a:latin typeface="Segoe UI" panose="020B0502040204020203" pitchFamily="34" charset="0"/>
              <a:cs typeface="Segoe UI" panose="020B0502040204020203" pitchFamily="34" charset="0"/>
            </a:endParaRPr>
          </a:p>
          <a:p>
            <a:pPr marL="1257300" lvl="2" indent="-342900">
              <a:buFont typeface="+mj-lt"/>
              <a:buAutoNum type="arabicPeriod"/>
            </a:pPr>
            <a:r>
              <a:rPr lang="en-US" i="1" spc="-5" dirty="0">
                <a:solidFill>
                  <a:schemeClr val="bg2">
                    <a:lumMod val="10000"/>
                  </a:schemeClr>
                </a:solidFill>
                <a:latin typeface="Segoe UI" panose="020B0502040204020203" pitchFamily="34" charset="0"/>
                <a:cs typeface="Segoe UI" panose="020B0502040204020203" pitchFamily="34" charset="0"/>
              </a:rPr>
              <a:t>Introduction to Mapping Data Flows					</a:t>
            </a:r>
            <a:r>
              <a:rPr lang="en-US" b="1" i="1" spc="-5" dirty="0">
                <a:solidFill>
                  <a:schemeClr val="bg2">
                    <a:lumMod val="10000"/>
                  </a:schemeClr>
                </a:solidFill>
                <a:latin typeface="Segoe UI" panose="020B0502040204020203" pitchFamily="34" charset="0"/>
                <a:cs typeface="Segoe UI" panose="020B0502040204020203" pitchFamily="34" charset="0"/>
              </a:rPr>
              <a:t>[10 minutes]</a:t>
            </a:r>
          </a:p>
          <a:p>
            <a:pPr marL="1657350" lvl="3" indent="-285750">
              <a:buFont typeface="Wingdings" panose="05000000000000000000" pitchFamily="2" charset="2"/>
              <a:buChar char="Ø"/>
            </a:pPr>
            <a:r>
              <a:rPr lang="en-US" i="1" spc="-5" dirty="0">
                <a:solidFill>
                  <a:schemeClr val="bg2">
                    <a:lumMod val="10000"/>
                  </a:schemeClr>
                </a:solidFill>
                <a:latin typeface="Segoe UI" panose="020B0502040204020203" pitchFamily="34" charset="0"/>
                <a:cs typeface="Segoe UI" panose="020B0502040204020203" pitchFamily="34" charset="0"/>
              </a:rPr>
              <a:t>Demo								</a:t>
            </a:r>
            <a:r>
              <a:rPr lang="en-US" b="1" i="1" spc="-5" dirty="0">
                <a:solidFill>
                  <a:schemeClr val="bg2">
                    <a:lumMod val="10000"/>
                  </a:schemeClr>
                </a:solidFill>
                <a:latin typeface="Segoe UI" panose="020B0502040204020203" pitchFamily="34" charset="0"/>
                <a:cs typeface="Segoe UI" panose="020B0502040204020203" pitchFamily="34" charset="0"/>
              </a:rPr>
              <a:t>[45 minutes]</a:t>
            </a:r>
            <a:endParaRPr lang="en-US" i="1" spc="-5" dirty="0">
              <a:solidFill>
                <a:schemeClr val="bg2">
                  <a:lumMod val="10000"/>
                </a:schemeClr>
              </a:solidFill>
              <a:latin typeface="Segoe UI" panose="020B0502040204020203" pitchFamily="34" charset="0"/>
              <a:cs typeface="Segoe UI" panose="020B0502040204020203" pitchFamily="34" charset="0"/>
            </a:endParaRPr>
          </a:p>
          <a:p>
            <a:pPr lvl="3"/>
            <a:endParaRPr lang="en-US" i="1" spc="-5" dirty="0">
              <a:solidFill>
                <a:schemeClr val="bg2">
                  <a:lumMod val="10000"/>
                </a:schemeClr>
              </a:solidFill>
              <a:latin typeface="Segoe UI" panose="020B0502040204020203" pitchFamily="34" charset="0"/>
              <a:cs typeface="Segoe UI" panose="020B0502040204020203" pitchFamily="34" charset="0"/>
            </a:endParaRPr>
          </a:p>
          <a:p>
            <a:pPr marL="742950" lvl="1" indent="-285750">
              <a:buFont typeface="Wingdings" panose="05000000000000000000" pitchFamily="2" charset="2"/>
              <a:buChar char="§"/>
            </a:pPr>
            <a:r>
              <a:rPr lang="en-US" i="1" spc="-5" dirty="0">
                <a:solidFill>
                  <a:schemeClr val="bg2">
                    <a:lumMod val="10000"/>
                  </a:schemeClr>
                </a:solidFill>
                <a:latin typeface="Segoe UI" panose="020B0502040204020203" pitchFamily="34" charset="0"/>
                <a:cs typeface="Segoe UI" panose="020B0502040204020203" pitchFamily="34" charset="0"/>
              </a:rPr>
              <a:t>   </a:t>
            </a:r>
            <a:r>
              <a:rPr lang="en-US" b="1" i="1" spc="-5" dirty="0">
                <a:solidFill>
                  <a:schemeClr val="bg2">
                    <a:lumMod val="10000"/>
                  </a:schemeClr>
                </a:solidFill>
                <a:latin typeface="Segoe UI" panose="020B0502040204020203" pitchFamily="34" charset="0"/>
                <a:cs typeface="Segoe UI" panose="020B0502040204020203" pitchFamily="34" charset="0"/>
              </a:rPr>
              <a:t>Orchestrate data movement and transformation in Azure Synapse Pipelines</a:t>
            </a:r>
          </a:p>
          <a:p>
            <a:pPr marL="1257300" lvl="2" indent="-342900">
              <a:buFont typeface="+mj-lt"/>
              <a:buAutoNum type="arabicPeriod"/>
            </a:pPr>
            <a:r>
              <a:rPr lang="en-US" i="1" spc="-5" dirty="0">
                <a:solidFill>
                  <a:schemeClr val="bg2">
                    <a:lumMod val="10000"/>
                  </a:schemeClr>
                </a:solidFill>
                <a:latin typeface="Segoe UI" panose="020B0502040204020203" pitchFamily="34" charset="0"/>
                <a:cs typeface="Segoe UI" panose="020B0502040204020203" pitchFamily="34" charset="0"/>
              </a:rPr>
              <a:t> Introduction to triggers, monitoring and Orchestration			</a:t>
            </a:r>
            <a:r>
              <a:rPr lang="en-US" b="1" i="1" spc="-5" dirty="0">
                <a:solidFill>
                  <a:schemeClr val="bg2">
                    <a:lumMod val="10000"/>
                  </a:schemeClr>
                </a:solidFill>
                <a:latin typeface="Segoe UI" panose="020B0502040204020203" pitchFamily="34" charset="0"/>
                <a:cs typeface="Segoe UI" panose="020B0502040204020203" pitchFamily="34" charset="0"/>
              </a:rPr>
              <a:t>[10 minutes]</a:t>
            </a:r>
            <a:endParaRPr lang="en-US" i="1" spc="-5" dirty="0">
              <a:solidFill>
                <a:schemeClr val="bg2">
                  <a:lumMod val="10000"/>
                </a:schemeClr>
              </a:solidFill>
              <a:latin typeface="Segoe UI" panose="020B0502040204020203" pitchFamily="34" charset="0"/>
              <a:cs typeface="Segoe UI" panose="020B0502040204020203" pitchFamily="34" charset="0"/>
            </a:endParaRPr>
          </a:p>
          <a:p>
            <a:pPr marL="1714500" lvl="3" indent="-342900">
              <a:buFont typeface="Wingdings" panose="05000000000000000000" pitchFamily="2" charset="2"/>
              <a:buChar char="Ø"/>
            </a:pPr>
            <a:r>
              <a:rPr lang="en-US" i="1" spc="-5" dirty="0">
                <a:solidFill>
                  <a:schemeClr val="bg2">
                    <a:lumMod val="10000"/>
                  </a:schemeClr>
                </a:solidFill>
                <a:latin typeface="Segoe UI" panose="020B0502040204020203" pitchFamily="34" charset="0"/>
                <a:cs typeface="Segoe UI" panose="020B0502040204020203" pitchFamily="34" charset="0"/>
              </a:rPr>
              <a:t>Demo								</a:t>
            </a:r>
            <a:r>
              <a:rPr lang="en-US" b="1" i="1" spc="-5" dirty="0">
                <a:solidFill>
                  <a:schemeClr val="bg2">
                    <a:lumMod val="10000"/>
                  </a:schemeClr>
                </a:solidFill>
                <a:latin typeface="Segoe UI" panose="020B0502040204020203" pitchFamily="34" charset="0"/>
                <a:cs typeface="Segoe UI" panose="020B0502040204020203" pitchFamily="34" charset="0"/>
              </a:rPr>
              <a:t>[30 minutes]</a:t>
            </a:r>
            <a:endParaRPr lang="en-US" i="1" spc="-5" dirty="0">
              <a:solidFill>
                <a:schemeClr val="bg2">
                  <a:lumMod val="10000"/>
                </a:schemeClr>
              </a:solidFill>
              <a:latin typeface="Segoe UI" panose="020B0502040204020203" pitchFamily="34" charset="0"/>
              <a:cs typeface="Segoe UI" panose="020B0502040204020203" pitchFamily="34" charset="0"/>
            </a:endParaRPr>
          </a:p>
          <a:p>
            <a:pPr lvl="2"/>
            <a:endParaRPr lang="en-US" i="1" spc="-5" dirty="0">
              <a:solidFill>
                <a:schemeClr val="bg2">
                  <a:lumMod val="10000"/>
                </a:schemeClr>
              </a:solidFill>
              <a:latin typeface="Segoe UI" panose="020B0502040204020203" pitchFamily="34" charset="0"/>
              <a:cs typeface="Segoe UI" panose="020B0502040204020203" pitchFamily="34" charset="0"/>
            </a:endParaRPr>
          </a:p>
          <a:p>
            <a:pPr marL="742950" lvl="1" indent="-285750">
              <a:buFont typeface="Wingdings" panose="05000000000000000000" pitchFamily="2" charset="2"/>
              <a:buChar char="§"/>
            </a:pPr>
            <a:r>
              <a:rPr lang="en-US" i="1" spc="-5" dirty="0">
                <a:solidFill>
                  <a:schemeClr val="bg2">
                    <a:lumMod val="10000"/>
                  </a:schemeClr>
                </a:solidFill>
                <a:latin typeface="Segoe UI" panose="020B0502040204020203" pitchFamily="34" charset="0"/>
                <a:cs typeface="Segoe UI" panose="020B0502040204020203" pitchFamily="34" charset="0"/>
              </a:rPr>
              <a:t>  </a:t>
            </a:r>
            <a:r>
              <a:rPr lang="en-US" b="1" i="1" spc="-5" dirty="0">
                <a:solidFill>
                  <a:schemeClr val="bg2">
                    <a:lumMod val="10000"/>
                  </a:schemeClr>
                </a:solidFill>
                <a:latin typeface="Segoe UI" panose="020B0502040204020203" pitchFamily="34" charset="0"/>
                <a:cs typeface="Segoe UI" panose="020B0502040204020203" pitchFamily="34" charset="0"/>
              </a:rPr>
              <a:t>Overview	</a:t>
            </a:r>
            <a:r>
              <a:rPr lang="en-US" i="1" spc="-5" dirty="0">
                <a:solidFill>
                  <a:schemeClr val="bg2">
                    <a:lumMod val="10000"/>
                  </a:schemeClr>
                </a:solidFill>
                <a:latin typeface="Segoe UI" panose="020B0502040204020203" pitchFamily="34" charset="0"/>
                <a:cs typeface="Segoe UI" panose="020B0502040204020203" pitchFamily="34" charset="0"/>
              </a:rPr>
              <a:t>							</a:t>
            </a:r>
            <a:r>
              <a:rPr lang="en-US" b="1" i="1" spc="-5" dirty="0">
                <a:solidFill>
                  <a:schemeClr val="bg2">
                    <a:lumMod val="10000"/>
                  </a:schemeClr>
                </a:solidFill>
                <a:latin typeface="Segoe UI" panose="020B0502040204020203" pitchFamily="34" charset="0"/>
                <a:cs typeface="Segoe UI" panose="020B0502040204020203" pitchFamily="34" charset="0"/>
              </a:rPr>
              <a:t>[15 minutes]</a:t>
            </a:r>
          </a:p>
          <a:p>
            <a:pPr marL="1371600" lvl="2" indent="-457200">
              <a:buFont typeface="Wingdings" panose="05000000000000000000" pitchFamily="2" charset="2"/>
              <a:buChar char="Ø"/>
            </a:pPr>
            <a:endParaRPr lang="en-US" i="1" spc="-5" dirty="0">
              <a:solidFill>
                <a:schemeClr val="bg2">
                  <a:lumMod val="10000"/>
                </a:schemeClr>
              </a:solidFill>
              <a:latin typeface="Segoe UI" panose="020B0502040204020203" pitchFamily="34" charset="0"/>
              <a:cs typeface="Segoe UI" panose="020B0502040204020203" pitchFamily="34" charset="0"/>
            </a:endParaRPr>
          </a:p>
          <a:p>
            <a:pPr lvl="2"/>
            <a:endParaRPr lang="en-US" i="1" spc="-5" dirty="0">
              <a:solidFill>
                <a:schemeClr val="bg2">
                  <a:lumMod val="10000"/>
                </a:schemeClr>
              </a:solidFill>
              <a:latin typeface="Segoe UI" panose="020B0502040204020203" pitchFamily="34" charset="0"/>
              <a:cs typeface="Segoe UI" panose="020B0502040204020203" pitchFamily="34" charset="0"/>
            </a:endParaRPr>
          </a:p>
          <a:p>
            <a:pPr marL="1371600" lvl="2" indent="-457200">
              <a:buFont typeface="Wingdings" panose="05000000000000000000" pitchFamily="2" charset="2"/>
              <a:buChar char="Ø"/>
            </a:pPr>
            <a:endParaRPr lang="en-US" i="1" spc="-5" dirty="0">
              <a:solidFill>
                <a:schemeClr val="bg2">
                  <a:lumMod val="10000"/>
                </a:schemeClr>
              </a:solidFill>
              <a:latin typeface="Segoe UI" panose="020B0502040204020203" pitchFamily="34" charset="0"/>
              <a:cs typeface="Segoe UI" panose="020B0502040204020203" pitchFamily="34" charset="0"/>
            </a:endParaRPr>
          </a:p>
          <a:p>
            <a:pPr marL="12700">
              <a:lnSpc>
                <a:spcPct val="100000"/>
              </a:lnSpc>
              <a:spcBef>
                <a:spcPts val="275"/>
              </a:spcBef>
            </a:pPr>
            <a:endParaRPr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2461945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6">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8">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10">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12">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14">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41B2071-7EB4-4FF1-9593-0897A7CF563A}"/>
              </a:ext>
            </a:extLst>
          </p:cNvPr>
          <p:cNvSpPr>
            <a:spLocks noGrp="1"/>
          </p:cNvSpPr>
          <p:nvPr>
            <p:ph type="title"/>
          </p:nvPr>
        </p:nvSpPr>
        <p:spPr>
          <a:xfrm>
            <a:off x="1981264" y="1103718"/>
            <a:ext cx="6596245" cy="3268520"/>
          </a:xfrm>
        </p:spPr>
        <p:txBody>
          <a:bodyPr vert="horz" lIns="91440" tIns="45720" rIns="91440" bIns="45720" rtlCol="0" anchor="b">
            <a:normAutofit/>
          </a:bodyPr>
          <a:lstStyle/>
          <a:p>
            <a:pPr algn="r" rtl="0">
              <a:lnSpc>
                <a:spcPct val="90000"/>
              </a:lnSpc>
              <a:spcBef>
                <a:spcPct val="0"/>
              </a:spcBef>
            </a:pPr>
            <a:r>
              <a:rPr lang="en-US" sz="4800" kern="1200" dirty="0">
                <a:solidFill>
                  <a:srgbClr val="FFFFFF"/>
                </a:solidFill>
                <a:latin typeface="+mj-lt"/>
                <a:ea typeface="+mj-ea"/>
                <a:cs typeface="+mj-cs"/>
              </a:rPr>
              <a:t>Introduction to Azure Synapse Analytics</a:t>
            </a:r>
          </a:p>
        </p:txBody>
      </p:sp>
      <p:sp>
        <p:nvSpPr>
          <p:cNvPr id="37" name="Rectangle 16">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18">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400871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dirty="0"/>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6424" y="908315"/>
            <a:ext cx="7757574" cy="221599"/>
          </a:xfrm>
          <a:prstGeom prst="rect">
            <a:avLst/>
          </a:prstGeom>
        </p:spPr>
        <p:txBody>
          <a:bodyPr vert="horz" wrap="square" lIns="0" tIns="0" rIns="0" bIns="0" rtlCol="0" anchor="t">
            <a:spAutoFit/>
          </a:bodyPr>
          <a:lstStyle/>
          <a:p>
            <a:pPr defTabSz="797968">
              <a:lnSpc>
                <a:spcPct val="90000"/>
              </a:lnSpc>
              <a:spcBef>
                <a:spcPct val="0"/>
              </a:spcBef>
              <a:spcAft>
                <a:spcPts val="800"/>
              </a:spcAft>
              <a:defRPr/>
            </a:pPr>
            <a:r>
              <a:rPr lang="en-US" sz="1600" dirty="0">
                <a:solidFill>
                  <a:srgbClr val="000000"/>
                </a:solidFill>
                <a:latin typeface="Segoe UI"/>
                <a:cs typeface="Segoe UI"/>
              </a:rPr>
              <a:t>Limitless analytics service with unmatched time to insight</a:t>
            </a:r>
            <a:endParaRPr kumimoji="0" lang="en-US" sz="1600" b="0" i="0" u="none" strike="noStrike" kern="1200" cap="none" spc="0" normalizeH="0" baseline="0" noProof="0" dirty="0">
              <a:ln w="3175">
                <a:noFill/>
              </a:ln>
              <a:solidFill>
                <a:srgbClr val="000000"/>
              </a:solidFill>
              <a:effectLst/>
              <a:uLnTx/>
              <a:uFillTx/>
              <a:latin typeface="Segoe UI"/>
              <a:ea typeface="+mn-ea"/>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3885" y="1393053"/>
            <a:ext cx="8040606" cy="4832350"/>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0C3"/>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5753" y="1813292"/>
            <a:ext cx="7655325" cy="331152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021" y="2647407"/>
            <a:ext cx="7428235" cy="2350795"/>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2577" y="4998201"/>
            <a:ext cx="7654620" cy="105769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srgbClr val="0078D4"/>
                  </a:solidFill>
                  <a:effectLst/>
                  <a:uLnTx/>
                  <a:uFillTx/>
                  <a:latin typeface="Segoe UI Semibold"/>
                  <a:ea typeface="Segoe UI" pitchFamily="34" charset="0"/>
                  <a:cs typeface="Segoe UI Semibold" panose="020B0502040204020203" pitchFamily="34" charset="0"/>
                </a:rPr>
                <a:t>Azure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srgbClr val="000000"/>
                  </a:solidFill>
                  <a:effectLst/>
                  <a:uLnTx/>
                  <a:uFillTx/>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Common Data Model</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Enterprise Security</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247767" y="5807479"/>
            <a:ext cx="823208" cy="9247"/>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975" y="5577561"/>
            <a:ext cx="2538413" cy="47832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Data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lake integrated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and Common Data Model aware</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413" y="4424534"/>
            <a:ext cx="1612367"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413" y="3331416"/>
            <a:ext cx="1612366" cy="43048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413" y="2781843"/>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413" y="3874962"/>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975" y="4838611"/>
            <a:ext cx="2538413" cy="647920"/>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Integrated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platform services </a:t>
            </a:r>
            <a:br>
              <a:rPr lang="en-US" sz="1200" b="1" i="0" u="none" strike="noStrike" kern="1200" cap="none" spc="0" normalizeH="0" baseline="0" noProof="0" dirty="0">
                <a:ln>
                  <a:noFill/>
                </a:ln>
                <a:effectLst/>
                <a:uLnTx/>
                <a:uFillTx/>
                <a:latin typeface="Segoe UI"/>
              </a:rPr>
            </a:b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for, management, security, monitoring, and </a:t>
            </a:r>
            <a:r>
              <a:rPr lang="en-US" sz="1200" dirty="0">
                <a:gradFill>
                  <a:gsLst>
                    <a:gs pos="2917">
                      <a:prstClr val="black"/>
                    </a:gs>
                    <a:gs pos="30000">
                      <a:prstClr val="black"/>
                    </a:gs>
                  </a:gsLst>
                  <a:lin ang="5400000" scaled="0"/>
                </a:gradFill>
                <a:latin typeface="Segoe UI"/>
              </a:rPr>
              <a:t>meta-store</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89008" y="4861043"/>
            <a:ext cx="881967" cy="30152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7839" y="2781843"/>
            <a:ext cx="0" cy="2079200"/>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117" y="4602301"/>
            <a:ext cx="4213419"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29" y="4060181"/>
            <a:ext cx="2076908" cy="49079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118" y="4062392"/>
            <a:ext cx="2085040" cy="49079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117" y="3856987"/>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975" y="3128453"/>
            <a:ext cx="2538413" cy="16191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Integrated analytics runtimes available dedicated and serverless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Synapse SQL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offering T-SQL for batch, streaming and interactive processing</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Apache Spark</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for big data processing with Python, Scala</a:t>
            </a:r>
            <a:r>
              <a:rPr lang="en-US" sz="1200" dirty="0">
                <a:gradFill>
                  <a:gsLst>
                    <a:gs pos="2917">
                      <a:prstClr val="black"/>
                    </a:gs>
                    <a:gs pos="30000">
                      <a:prstClr val="black"/>
                    </a:gs>
                  </a:gsLst>
                  <a:lin ang="5400000" scaled="0"/>
                </a:gradFill>
                <a:latin typeface="Segoe UI"/>
              </a:rPr>
              <a:t>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a:off x="8183998" y="3938017"/>
            <a:ext cx="886977" cy="0"/>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118" y="3494173"/>
            <a:ext cx="208504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DEDICATED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28" y="3494173"/>
            <a:ext cx="2076908" cy="25874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117" y="3300623"/>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118" y="2959610"/>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117" y="2760004"/>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664010"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505078" y="2952385"/>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.NET </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6354861"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7204644"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Scala</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9008" y="2793344"/>
            <a:ext cx="881967" cy="28384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975" y="2554268"/>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Multiple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languages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suited to different analytics workloads</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021" y="2165340"/>
            <a:ext cx="7428235" cy="38624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117" y="2238678"/>
            <a:ext cx="1962874" cy="217817"/>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Synapse Analytics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89008" y="2227973"/>
            <a:ext cx="881967" cy="150381"/>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975" y="1988897"/>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SaaS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developer experiences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for code free and code first</a:t>
            </a:r>
            <a:endParaRPr kumimoji="0" lang="en-US" sz="24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7839" y="2257467"/>
            <a:ext cx="0" cy="228371"/>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814170" y="1558439"/>
            <a:ext cx="4090536" cy="38741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0C3"/>
                </a:solidFill>
                <a:effectLst/>
                <a:uLnTx/>
                <a:uFillTx/>
                <a:latin typeface="Segoe UI Semibold"/>
                <a:ea typeface="+mn-ea"/>
                <a:cs typeface="+mn-cs"/>
              </a:rPr>
              <a:t>Artificial Intelligence / Machine Learning / Internet of Things</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0C3"/>
                </a:solidFill>
                <a:effectLst/>
                <a:uLnTx/>
                <a:uFillTx/>
                <a:latin typeface="Segoe UI Semibold"/>
                <a:ea typeface="+mn-ea"/>
                <a:cs typeface="+mn-cs"/>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975" y="1440811"/>
            <a:ext cx="2538413" cy="455537"/>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Designed for analytics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workloads at any scale</a:t>
            </a:r>
            <a:endParaRPr kumimoji="0" lang="en-US" sz="24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a:off x="8427197" y="1664937"/>
            <a:ext cx="643778" cy="3643"/>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114" y="4424534"/>
            <a:ext cx="1612367"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114" y="3331416"/>
            <a:ext cx="1612366" cy="4304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114" y="2781843"/>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114" y="3874962"/>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20134389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200"/>
                                  </p:stCondLst>
                                  <p:childTnLst>
                                    <p:set>
                                      <p:cBhvr>
                                        <p:cTn id="119" dur="1" fill="hold">
                                          <p:stCondLst>
                                            <p:cond delay="0"/>
                                          </p:stCondLst>
                                        </p:cTn>
                                        <p:tgtEl>
                                          <p:spTgt spid="72"/>
                                        </p:tgtEl>
                                        <p:attrNameLst>
                                          <p:attrName>style.visibility</p:attrName>
                                        </p:attrNameLst>
                                      </p:cBhvr>
                                      <p:to>
                                        <p:strVal val="visible"/>
                                      </p:to>
                                    </p:set>
                                    <p:animEffect transition="in" filter="fade">
                                      <p:cBhvr>
                                        <p:cTn id="120" dur="200"/>
                                        <p:tgtEl>
                                          <p:spTgt spid="72"/>
                                        </p:tgtEl>
                                      </p:cBhvr>
                                    </p:animEffect>
                                  </p:childTnLst>
                                </p:cTn>
                              </p:par>
                              <p:par>
                                <p:cTn id="121" presetID="10" presetClass="entr" presetSubtype="0" fill="hold" nodeType="withEffect">
                                  <p:stCondLst>
                                    <p:cond delay="0"/>
                                  </p:stCondLst>
                                  <p:childTnLst>
                                    <p:set>
                                      <p:cBhvr>
                                        <p:cTn id="122" dur="1" fill="hold">
                                          <p:stCondLst>
                                            <p:cond delay="0"/>
                                          </p:stCondLst>
                                        </p:cTn>
                                        <p:tgtEl>
                                          <p:spTgt spid="71"/>
                                        </p:tgtEl>
                                        <p:attrNameLst>
                                          <p:attrName>style.visibility</p:attrName>
                                        </p:attrNameLst>
                                      </p:cBhvr>
                                      <p:to>
                                        <p:strVal val="visible"/>
                                      </p:to>
                                    </p:set>
                                    <p:animEffect transition="in" filter="fade">
                                      <p:cBhvr>
                                        <p:cTn id="123" dur="200"/>
                                        <p:tgtEl>
                                          <p:spTgt spid="71"/>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3"/>
                                        </p:tgtEl>
                                        <p:attrNameLst>
                                          <p:attrName>style.visibility</p:attrName>
                                        </p:attrNameLst>
                                      </p:cBhvr>
                                      <p:to>
                                        <p:strVal val="visible"/>
                                      </p:to>
                                    </p:set>
                                    <p:animEffect transition="in" filter="fade">
                                      <p:cBhvr>
                                        <p:cTn id="128" dur="500"/>
                                        <p:tgtEl>
                                          <p:spTgt spid="73"/>
                                        </p:tgtEl>
                                      </p:cBhvr>
                                    </p:animEffect>
                                  </p:childTnLst>
                                </p:cTn>
                              </p:par>
                              <p:par>
                                <p:cTn id="129" presetID="16" presetClass="entr" presetSubtype="42" fill="hold" nodeType="with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barn(outHorizontal)">
                                      <p:cBhvr>
                                        <p:cTn id="131" dur="500"/>
                                        <p:tgtEl>
                                          <p:spTgt spid="77"/>
                                        </p:tgtEl>
                                      </p:cBhvr>
                                    </p:animEffect>
                                  </p:childTnLst>
                                </p:cTn>
                              </p:par>
                            </p:childTnLst>
                          </p:cTn>
                        </p:par>
                        <p:par>
                          <p:cTn id="132" fill="hold">
                            <p:stCondLst>
                              <p:cond delay="500"/>
                            </p:stCondLst>
                            <p:childTnLst>
                              <p:par>
                                <p:cTn id="133" presetID="10" presetClass="entr" presetSubtype="0" fill="hold" grpId="0" nodeType="afterEffect">
                                  <p:stCondLst>
                                    <p:cond delay="0"/>
                                  </p:stCondLst>
                                  <p:childTnLst>
                                    <p:set>
                                      <p:cBhvr>
                                        <p:cTn id="134" dur="1" fill="hold">
                                          <p:stCondLst>
                                            <p:cond delay="0"/>
                                          </p:stCondLst>
                                        </p:cTn>
                                        <p:tgtEl>
                                          <p:spTgt spid="74"/>
                                        </p:tgtEl>
                                        <p:attrNameLst>
                                          <p:attrName>style.visibility</p:attrName>
                                        </p:attrNameLst>
                                      </p:cBhvr>
                                      <p:to>
                                        <p:strVal val="visible"/>
                                      </p:to>
                                    </p:set>
                                    <p:animEffect transition="in" filter="fade">
                                      <p:cBhvr>
                                        <p:cTn id="135" dur="500"/>
                                        <p:tgtEl>
                                          <p:spTgt spid="74"/>
                                        </p:tgtEl>
                                      </p:cBhvr>
                                    </p:animEffect>
                                  </p:childTnLst>
                                </p:cTn>
                              </p:par>
                            </p:childTnLst>
                          </p:cTn>
                        </p:par>
                        <p:par>
                          <p:cTn id="136" fill="hold">
                            <p:stCondLst>
                              <p:cond delay="1000"/>
                            </p:stCondLst>
                            <p:childTnLst>
                              <p:par>
                                <p:cTn id="137" presetID="10" presetClass="entr" presetSubtype="0" fill="hold" grpId="0" nodeType="afterEffect">
                                  <p:stCondLst>
                                    <p:cond delay="200"/>
                                  </p:stCondLst>
                                  <p:childTnLst>
                                    <p:set>
                                      <p:cBhvr>
                                        <p:cTn id="138" dur="1" fill="hold">
                                          <p:stCondLst>
                                            <p:cond delay="0"/>
                                          </p:stCondLst>
                                        </p:cTn>
                                        <p:tgtEl>
                                          <p:spTgt spid="76"/>
                                        </p:tgtEl>
                                        <p:attrNameLst>
                                          <p:attrName>style.visibility</p:attrName>
                                        </p:attrNameLst>
                                      </p:cBhvr>
                                      <p:to>
                                        <p:strVal val="visible"/>
                                      </p:to>
                                    </p:set>
                                    <p:animEffect transition="in" filter="fade">
                                      <p:cBhvr>
                                        <p:cTn id="139" dur="200"/>
                                        <p:tgtEl>
                                          <p:spTgt spid="76"/>
                                        </p:tgtEl>
                                      </p:cBhvr>
                                    </p:animEffect>
                                  </p:childTnLst>
                                </p:cTn>
                              </p:par>
                              <p:par>
                                <p:cTn id="140" presetID="10" presetClass="entr" presetSubtype="0" fill="hold" nodeType="withEffect">
                                  <p:stCondLst>
                                    <p:cond delay="0"/>
                                  </p:stCondLst>
                                  <p:childTnLst>
                                    <p:set>
                                      <p:cBhvr>
                                        <p:cTn id="141" dur="1" fill="hold">
                                          <p:stCondLst>
                                            <p:cond delay="0"/>
                                          </p:stCondLst>
                                        </p:cTn>
                                        <p:tgtEl>
                                          <p:spTgt spid="75"/>
                                        </p:tgtEl>
                                        <p:attrNameLst>
                                          <p:attrName>style.visibility</p:attrName>
                                        </p:attrNameLst>
                                      </p:cBhvr>
                                      <p:to>
                                        <p:strVal val="visible"/>
                                      </p:to>
                                    </p:set>
                                    <p:animEffect transition="in" filter="fade">
                                      <p:cBhvr>
                                        <p:cTn id="142" dur="200"/>
                                        <p:tgtEl>
                                          <p:spTgt spid="75"/>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78"/>
                                        </p:tgtEl>
                                        <p:attrNameLst>
                                          <p:attrName>style.visibility</p:attrName>
                                        </p:attrNameLst>
                                      </p:cBhvr>
                                      <p:to>
                                        <p:strVal val="visible"/>
                                      </p:to>
                                    </p:set>
                                    <p:animEffect transition="in" filter="fade">
                                      <p:cBhvr>
                                        <p:cTn id="147" dur="500"/>
                                        <p:tgtEl>
                                          <p:spTgt spid="78"/>
                                        </p:tgtEl>
                                      </p:cBhvr>
                                    </p:animEffect>
                                  </p:childTnLst>
                                </p:cTn>
                              </p:par>
                            </p:childTnLst>
                          </p:cTn>
                        </p:par>
                        <p:par>
                          <p:cTn id="148" fill="hold">
                            <p:stCondLst>
                              <p:cond delay="500"/>
                            </p:stCondLst>
                            <p:childTnLst>
                              <p:par>
                                <p:cTn id="149" presetID="10" presetClass="entr" presetSubtype="0" fill="hold" grpId="0" nodeType="afterEffect">
                                  <p:stCondLst>
                                    <p:cond delay="500"/>
                                  </p:stCondLst>
                                  <p:childTnLst>
                                    <p:set>
                                      <p:cBhvr>
                                        <p:cTn id="150" dur="1" fill="hold">
                                          <p:stCondLst>
                                            <p:cond delay="0"/>
                                          </p:stCondLst>
                                        </p:cTn>
                                        <p:tgtEl>
                                          <p:spTgt spid="79"/>
                                        </p:tgtEl>
                                        <p:attrNameLst>
                                          <p:attrName>style.visibility</p:attrName>
                                        </p:attrNameLst>
                                      </p:cBhvr>
                                      <p:to>
                                        <p:strVal val="visible"/>
                                      </p:to>
                                    </p:set>
                                    <p:animEffect transition="in" filter="fade">
                                      <p:cBhvr>
                                        <p:cTn id="151" dur="200"/>
                                        <p:tgtEl>
                                          <p:spTgt spid="79"/>
                                        </p:tgtEl>
                                      </p:cBhvr>
                                    </p:animEffect>
                                  </p:childTnLst>
                                </p:cTn>
                              </p:par>
                              <p:par>
                                <p:cTn id="152" presetID="10" presetClass="entr" presetSubtype="0" fill="hold" nodeType="withEffect">
                                  <p:stCondLst>
                                    <p:cond delay="500"/>
                                  </p:stCondLst>
                                  <p:childTnLst>
                                    <p:set>
                                      <p:cBhvr>
                                        <p:cTn id="153" dur="1" fill="hold">
                                          <p:stCondLst>
                                            <p:cond delay="0"/>
                                          </p:stCondLst>
                                        </p:cTn>
                                        <p:tgtEl>
                                          <p:spTgt spid="80"/>
                                        </p:tgtEl>
                                        <p:attrNameLst>
                                          <p:attrName>style.visibility</p:attrName>
                                        </p:attrNameLst>
                                      </p:cBhvr>
                                      <p:to>
                                        <p:strVal val="visible"/>
                                      </p:to>
                                    </p:set>
                                    <p:animEffect transition="in" filter="fade">
                                      <p:cBhvr>
                                        <p:cTn id="154" dur="200"/>
                                        <p:tgtEl>
                                          <p:spTgt spid="80"/>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grpId="0" nodeType="clickEffect">
                                  <p:stCondLst>
                                    <p:cond delay="0"/>
                                  </p:stCondLst>
                                  <p:childTnLst>
                                    <p:set>
                                      <p:cBhvr>
                                        <p:cTn id="158" dur="1" fill="hold">
                                          <p:stCondLst>
                                            <p:cond delay="0"/>
                                          </p:stCondLst>
                                        </p:cTn>
                                        <p:tgtEl>
                                          <p:spTgt spid="83"/>
                                        </p:tgtEl>
                                        <p:attrNameLst>
                                          <p:attrName>style.visibility</p:attrName>
                                        </p:attrNameLst>
                                      </p:cBhvr>
                                      <p:to>
                                        <p:strVal val="visible"/>
                                      </p:to>
                                    </p:set>
                                    <p:animEffect transition="in" filter="fade">
                                      <p:cBhvr>
                                        <p:cTn id="159" dur="200"/>
                                        <p:tgtEl>
                                          <p:spTgt spid="83"/>
                                        </p:tgtEl>
                                      </p:cBhvr>
                                    </p:animEffect>
                                  </p:childTnLst>
                                </p:cTn>
                              </p:par>
                            </p:childTnLst>
                          </p:cTn>
                        </p:par>
                        <p:par>
                          <p:cTn id="160" fill="hold">
                            <p:stCondLst>
                              <p:cond delay="200"/>
                            </p:stCondLst>
                            <p:childTnLst>
                              <p:par>
                                <p:cTn id="161" presetID="10" presetClass="entr" presetSubtype="0" fill="hold" grpId="0" nodeType="afterEffect">
                                  <p:stCondLst>
                                    <p:cond delay="200"/>
                                  </p:stCondLst>
                                  <p:childTnLst>
                                    <p:set>
                                      <p:cBhvr>
                                        <p:cTn id="162" dur="1" fill="hold">
                                          <p:stCondLst>
                                            <p:cond delay="0"/>
                                          </p:stCondLst>
                                        </p:cTn>
                                        <p:tgtEl>
                                          <p:spTgt spid="82"/>
                                        </p:tgtEl>
                                        <p:attrNameLst>
                                          <p:attrName>style.visibility</p:attrName>
                                        </p:attrNameLst>
                                      </p:cBhvr>
                                      <p:to>
                                        <p:strVal val="visible"/>
                                      </p:to>
                                    </p:set>
                                    <p:animEffect transition="in" filter="fade">
                                      <p:cBhvr>
                                        <p:cTn id="163" dur="200"/>
                                        <p:tgtEl>
                                          <p:spTgt spid="82"/>
                                        </p:tgtEl>
                                      </p:cBhvr>
                                    </p:animEffect>
                                  </p:childTnLst>
                                </p:cTn>
                              </p:par>
                            </p:childTnLst>
                          </p:cTn>
                        </p:par>
                        <p:par>
                          <p:cTn id="164" fill="hold">
                            <p:stCondLst>
                              <p:cond delay="600"/>
                            </p:stCondLst>
                            <p:childTnLst>
                              <p:par>
                                <p:cTn id="165" presetID="10" presetClass="entr" presetSubtype="0" fill="hold" grpId="0" nodeType="afterEffect">
                                  <p:stCondLst>
                                    <p:cond delay="200"/>
                                  </p:stCondLst>
                                  <p:childTnLst>
                                    <p:set>
                                      <p:cBhvr>
                                        <p:cTn id="166" dur="1" fill="hold">
                                          <p:stCondLst>
                                            <p:cond delay="0"/>
                                          </p:stCondLst>
                                        </p:cTn>
                                        <p:tgtEl>
                                          <p:spTgt spid="84"/>
                                        </p:tgtEl>
                                        <p:attrNameLst>
                                          <p:attrName>style.visibility</p:attrName>
                                        </p:attrNameLst>
                                      </p:cBhvr>
                                      <p:to>
                                        <p:strVal val="visible"/>
                                      </p:to>
                                    </p:set>
                                    <p:animEffect transition="in" filter="fade">
                                      <p:cBhvr>
                                        <p:cTn id="167" dur="200"/>
                                        <p:tgtEl>
                                          <p:spTgt spid="84"/>
                                        </p:tgtEl>
                                      </p:cBhvr>
                                    </p:animEffect>
                                  </p:childTnLst>
                                </p:cTn>
                              </p:par>
                            </p:childTnLst>
                          </p:cTn>
                        </p:par>
                        <p:par>
                          <p:cTn id="168" fill="hold">
                            <p:stCondLst>
                              <p:cond delay="1000"/>
                            </p:stCondLst>
                            <p:childTnLst>
                              <p:par>
                                <p:cTn id="169" presetID="10" presetClass="entr" presetSubtype="0" fill="hold" grpId="0" nodeType="afterEffect">
                                  <p:stCondLst>
                                    <p:cond delay="200"/>
                                  </p:stCondLst>
                                  <p:childTnLst>
                                    <p:set>
                                      <p:cBhvr>
                                        <p:cTn id="170" dur="1" fill="hold">
                                          <p:stCondLst>
                                            <p:cond delay="0"/>
                                          </p:stCondLst>
                                        </p:cTn>
                                        <p:tgtEl>
                                          <p:spTgt spid="81"/>
                                        </p:tgtEl>
                                        <p:attrNameLst>
                                          <p:attrName>style.visibility</p:attrName>
                                        </p:attrNameLst>
                                      </p:cBhvr>
                                      <p:to>
                                        <p:strVal val="visible"/>
                                      </p:to>
                                    </p:set>
                                    <p:animEffect transition="in" filter="fade">
                                      <p:cBhvr>
                                        <p:cTn id="171"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380731" y="0"/>
            <a:ext cx="4811268" cy="6857998"/>
          </a:xfrm>
          <a:prstGeom prst="rect">
            <a:avLst/>
          </a:prstGeom>
        </p:spPr>
      </p:pic>
      <p:sp>
        <p:nvSpPr>
          <p:cNvPr id="6" name="object 2">
            <a:extLst>
              <a:ext uri="{FF2B5EF4-FFF2-40B4-BE49-F238E27FC236}">
                <a16:creationId xmlns:a16="http://schemas.microsoft.com/office/drawing/2014/main" id="{9026251A-8C9C-4FBE-8156-AE35C92FC7F9}"/>
              </a:ext>
            </a:extLst>
          </p:cNvPr>
          <p:cNvSpPr txBox="1">
            <a:spLocks/>
          </p:cNvSpPr>
          <p:nvPr/>
        </p:nvSpPr>
        <p:spPr>
          <a:xfrm>
            <a:off x="544070" y="1676400"/>
            <a:ext cx="8534400" cy="2980303"/>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US" sz="4800" b="1" i="1" kern="0" dirty="0">
                <a:solidFill>
                  <a:schemeClr val="accent4">
                    <a:lumMod val="75000"/>
                  </a:schemeClr>
                </a:solidFill>
                <a:latin typeface="Segoe UI Semibold" panose="020B0702040204020203" pitchFamily="34" charset="0"/>
                <a:cs typeface="Segoe UI Semibold" panose="020B0702040204020203" pitchFamily="34" charset="0"/>
              </a:rPr>
              <a:t>Lab 1: </a:t>
            </a:r>
          </a:p>
          <a:p>
            <a:pPr marL="12700">
              <a:spcBef>
                <a:spcPts val="100"/>
              </a:spcBef>
            </a:pPr>
            <a:r>
              <a:rPr lang="en-US" sz="4800" b="1" i="1" kern="0" dirty="0">
                <a:solidFill>
                  <a:schemeClr val="accent4">
                    <a:lumMod val="75000"/>
                  </a:schemeClr>
                </a:solidFill>
                <a:latin typeface="Segoe UI Semibold" panose="020B0702040204020203" pitchFamily="34" charset="0"/>
                <a:cs typeface="Segoe UI Semibold" panose="020B0702040204020203" pitchFamily="34" charset="0"/>
              </a:rPr>
              <a:t>Code-free transformation at scale with Azure Synapse Pipelines </a:t>
            </a:r>
          </a:p>
        </p:txBody>
      </p:sp>
    </p:spTree>
    <p:extLst>
      <p:ext uri="{BB962C8B-B14F-4D97-AF65-F5344CB8AC3E}">
        <p14:creationId xmlns:p14="http://schemas.microsoft.com/office/powerpoint/2010/main" val="49709736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6">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8">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10">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12">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14">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41B2071-7EB4-4FF1-9593-0897A7CF563A}"/>
              </a:ext>
            </a:extLst>
          </p:cNvPr>
          <p:cNvSpPr>
            <a:spLocks noGrp="1"/>
          </p:cNvSpPr>
          <p:nvPr>
            <p:ph type="title"/>
          </p:nvPr>
        </p:nvSpPr>
        <p:spPr>
          <a:xfrm>
            <a:off x="1916076" y="1164478"/>
            <a:ext cx="6596245" cy="3268520"/>
          </a:xfrm>
        </p:spPr>
        <p:txBody>
          <a:bodyPr vert="horz" lIns="91440" tIns="45720" rIns="91440" bIns="45720" rtlCol="0" anchor="b">
            <a:normAutofit/>
          </a:bodyPr>
          <a:lstStyle/>
          <a:p>
            <a:pPr algn="r" rtl="0">
              <a:lnSpc>
                <a:spcPct val="90000"/>
              </a:lnSpc>
              <a:spcBef>
                <a:spcPct val="0"/>
              </a:spcBef>
            </a:pPr>
            <a:r>
              <a:rPr lang="en-US" sz="4800" kern="1200" dirty="0">
                <a:solidFill>
                  <a:srgbClr val="FFFFFF"/>
                </a:solidFill>
                <a:latin typeface="+mj-lt"/>
                <a:ea typeface="+mj-ea"/>
                <a:cs typeface="+mj-cs"/>
              </a:rPr>
              <a:t>Introduction </a:t>
            </a:r>
            <a:r>
              <a:rPr lang="en-US" sz="4800" kern="1200" dirty="0">
                <a:solidFill>
                  <a:srgbClr val="FFFFFF"/>
                </a:solidFill>
                <a:latin typeface="+mj-lt"/>
                <a:cs typeface="+mj-cs"/>
              </a:rPr>
              <a:t>on creating </a:t>
            </a:r>
            <a:r>
              <a:rPr lang="en-US" sz="4800" kern="1200" dirty="0">
                <a:solidFill>
                  <a:srgbClr val="FFFFFF"/>
                </a:solidFill>
                <a:latin typeface="+mj-lt"/>
                <a:ea typeface="+mj-ea"/>
                <a:cs typeface="+mj-cs"/>
              </a:rPr>
              <a:t>Artifacts </a:t>
            </a:r>
          </a:p>
        </p:txBody>
      </p:sp>
      <p:sp>
        <p:nvSpPr>
          <p:cNvPr id="37" name="Rectangle 16">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18">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7876547"/>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2330</TotalTime>
  <Words>2383</Words>
  <Application>Microsoft Office PowerPoint</Application>
  <PresentationFormat>Widescreen</PresentationFormat>
  <Paragraphs>399</Paragraphs>
  <Slides>41</Slides>
  <Notes>8</Notes>
  <HiddenSlides>0</HiddenSlides>
  <MMClips>0</MMClips>
  <ScaleCrop>false</ScaleCrop>
  <HeadingPairs>
    <vt:vector size="4" baseType="variant">
      <vt:variant>
        <vt:lpstr>Theme</vt:lpstr>
      </vt:variant>
      <vt:variant>
        <vt:i4>2</vt:i4>
      </vt:variant>
      <vt:variant>
        <vt:lpstr>Slide Titles</vt:lpstr>
      </vt:variant>
      <vt:variant>
        <vt:i4>41</vt:i4>
      </vt:variant>
    </vt:vector>
  </HeadingPairs>
  <TitlesOfParts>
    <vt:vector size="43" baseType="lpstr">
      <vt:lpstr>Office Theme</vt:lpstr>
      <vt:lpstr>1_Office Theme</vt:lpstr>
      <vt:lpstr>Transform data with Azure Data Factory or Azure Synapse Pipelines   </vt:lpstr>
      <vt:lpstr>PowerPoint Presentation</vt:lpstr>
      <vt:lpstr>PowerPoint Presentation</vt:lpstr>
      <vt:lpstr>PowerPoint Presentation</vt:lpstr>
      <vt:lpstr>Agenda</vt:lpstr>
      <vt:lpstr>Introduction to Azure Synapse Analytics</vt:lpstr>
      <vt:lpstr>Azure Synapse Analytics </vt:lpstr>
      <vt:lpstr>PowerPoint Presentation</vt:lpstr>
      <vt:lpstr>Introduction on creating Artifacts </vt:lpstr>
      <vt:lpstr>Develop Hub</vt:lpstr>
      <vt:lpstr>Develop Hub - SQL scripts</vt:lpstr>
      <vt:lpstr>Develop Hub - SQL scripts</vt:lpstr>
      <vt:lpstr>Linked services</vt:lpstr>
      <vt:lpstr>Datasets</vt:lpstr>
      <vt:lpstr>90+ Connectors out of the box</vt:lpstr>
      <vt:lpstr>Exercise – 1 : Create Artifacts [30 minutes]  Task 1: Create SQL table Task 2: Create linked service Task 3: Create data sets Task 4: Create campaign analytics dataset </vt:lpstr>
      <vt:lpstr>PowerPoint Presentation</vt:lpstr>
      <vt:lpstr>Introduction to Pipelines and Data flows  </vt:lpstr>
      <vt:lpstr>Pipelines</vt:lpstr>
      <vt:lpstr>Pipelines</vt:lpstr>
      <vt:lpstr>Integration runtimes</vt:lpstr>
      <vt:lpstr>Data Flows</vt:lpstr>
      <vt:lpstr>Data Flow Capabilities</vt:lpstr>
      <vt:lpstr>Exercise – 2 : Create data pipeline to import poorly formatted CSV   [30 minutes] Task 1: Create campaign analytics data flow Task 2: Create campaign analytics data pipeline Task 3: Run the campaign analytics data pipeline Task 4: View campaign analytics table contents  </vt:lpstr>
      <vt:lpstr>PowerPoint Presentation</vt:lpstr>
      <vt:lpstr>Introduction to Mapping data flows  </vt:lpstr>
      <vt:lpstr>No Code Transform with Mapping Data Flows</vt:lpstr>
      <vt:lpstr>Prep &amp; Transform Data</vt:lpstr>
      <vt:lpstr>Exercise – 3 : Create Mapping Data Flow for top product purchases     [45 minutes] Task 1: Create campaign analytics data flow Task 2: Create campaign analytics data pipeline Task 3: Run the campaign analytics data pipeline Task 4: View campaign analytics table contents  </vt:lpstr>
      <vt:lpstr>PowerPoint Presentation</vt:lpstr>
      <vt:lpstr>PowerPoint Presentation</vt:lpstr>
      <vt:lpstr>Introduction to Triggers, Monitoring and Orchestration  </vt:lpstr>
      <vt:lpstr>Triggers</vt:lpstr>
      <vt:lpstr>Orchestrate Hub</vt:lpstr>
      <vt:lpstr>Orchestration</vt:lpstr>
      <vt:lpstr>PowerPoint Presentation</vt:lpstr>
      <vt:lpstr>Exercise – 1 : Create, trigger, and monitor pipeline       [30minutes] Task 1: Create pipeline Task 2: Trigger, monitor, and analyze the user profile data pipeline   </vt:lpstr>
      <vt:lpstr>Questions to ask customer</vt:lpstr>
      <vt:lpstr>Top 10 questions</vt:lpstr>
      <vt:lpstr>Overview</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Synapse Analytics</dc:title>
  <dc:creator>Adithya Vedavyas</dc:creator>
  <cp:lastModifiedBy>Adithya Vedavyas Jorrigala</cp:lastModifiedBy>
  <cp:revision>51</cp:revision>
  <dcterms:created xsi:type="dcterms:W3CDTF">2021-06-09T17:14:51Z</dcterms:created>
  <dcterms:modified xsi:type="dcterms:W3CDTF">2021-08-05T12:25:48Z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2020-05-17T00:00:00Z</vt:filetime>
  </property>
  <property fmtid="{D5CDD505-2E9C-101B-9397-08002B2CF9AE}" pid="3" name="Creator">
    <vt:lpwstr>Microsoft® PowerPoint® 2013</vt:lpwstr>
  </property>
  <property fmtid="{D5CDD505-2E9C-101B-9397-08002B2CF9AE}" pid="4" name="LastSaved">
    <vt:filetime>2021-06-09T00:00:00Z</vt:filetime>
  </property>
</Properties>
</file>